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99" r:id="rId5"/>
    <p:sldId id="300" r:id="rId6"/>
    <p:sldId id="301" r:id="rId7"/>
    <p:sldId id="302" r:id="rId8"/>
    <p:sldId id="303" r:id="rId9"/>
    <p:sldId id="305" r:id="rId10"/>
    <p:sldId id="304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8" r:id="rId22"/>
    <p:sldId id="317" r:id="rId23"/>
    <p:sldId id="316" r:id="rId24"/>
    <p:sldId id="319" r:id="rId25"/>
    <p:sldId id="258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25D74CD6-3827-40A4-A12B-BE818F9DB0FF}" v="9" dt="2022-05-12T07:09:00.587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60ECF142-F3A1-40F1-B422-ED2A6832CFD9}" v="175" dt="2022-04-19T18:28:33.74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C3445F43-6397-48BB-9CC3-8BC89968746C}" v="2607" dt="2022-05-09T21:06:22.776"/>
    <p1510:client id="{E098D0D1-D735-4D6C-AA5D-1F2509FEDFC7}" v="240" dt="2022-05-13T07:04:58.115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12/05/2022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neos-guide.org/optimization-tr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Lecture</a:t>
            </a:r>
            <a:r>
              <a:rPr lang="es-ES">
                <a:cs typeface="Calibri Light"/>
              </a:rPr>
              <a:t> 7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Modeling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optimization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problems</a:t>
            </a:r>
            <a:endParaRPr lang="es-ES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Typical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patterns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modeling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examples</a:t>
            </a:r>
            <a:endParaRPr lang="es-ES" err="1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Maximize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benefit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Allocate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resources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Knapsack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Modeling</a:t>
            </a:r>
            <a:r>
              <a:rPr lang="es-ES">
                <a:cs typeface="Calibri Light"/>
              </a:rPr>
              <a:t> a </a:t>
            </a:r>
            <a:r>
              <a:rPr lang="es-ES" err="1">
                <a:cs typeface="Calibri Light"/>
              </a:rPr>
              <a:t>problem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ea typeface="Calibri"/>
                <a:cs typeface="Calibri"/>
              </a:rPr>
              <a:t>Three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elements</a:t>
            </a:r>
            <a:r>
              <a:rPr lang="es-ES">
                <a:ea typeface="Calibri"/>
                <a:cs typeface="Calibri"/>
              </a:rPr>
              <a:t>:</a:t>
            </a:r>
          </a:p>
          <a:p>
            <a:pPr lvl="1"/>
            <a:r>
              <a:rPr lang="es-ES">
                <a:ea typeface="Calibri"/>
                <a:cs typeface="Calibri"/>
              </a:rPr>
              <a:t>Target </a:t>
            </a:r>
            <a:r>
              <a:rPr lang="es-ES" err="1">
                <a:ea typeface="Calibri"/>
                <a:cs typeface="Calibri"/>
              </a:rPr>
              <a:t>function</a:t>
            </a:r>
            <a:r>
              <a:rPr lang="es-ES">
                <a:ea typeface="Calibri"/>
                <a:cs typeface="Calibri"/>
              </a:rPr>
              <a:t>: </a:t>
            </a:r>
            <a:r>
              <a:rPr lang="es-ES" err="1">
                <a:ea typeface="Calibri"/>
                <a:cs typeface="Calibri"/>
              </a:rPr>
              <a:t>our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description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of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what</a:t>
            </a:r>
            <a:r>
              <a:rPr lang="es-ES">
                <a:ea typeface="Calibri"/>
                <a:cs typeface="Calibri"/>
              </a:rPr>
              <a:t> "</a:t>
            </a:r>
            <a:r>
              <a:rPr lang="es-ES" err="1">
                <a:ea typeface="Calibri"/>
                <a:cs typeface="Calibri"/>
              </a:rPr>
              <a:t>good</a:t>
            </a:r>
            <a:r>
              <a:rPr lang="es-ES">
                <a:ea typeface="Calibri"/>
                <a:cs typeface="Calibri"/>
              </a:rPr>
              <a:t>" </a:t>
            </a:r>
            <a:r>
              <a:rPr lang="es-ES" err="1">
                <a:ea typeface="Calibri"/>
                <a:cs typeface="Calibri"/>
              </a:rPr>
              <a:t>means</a:t>
            </a:r>
          </a:p>
          <a:p>
            <a:pPr lvl="1"/>
            <a:r>
              <a:rPr lang="es-ES" err="1">
                <a:ea typeface="Calibri"/>
                <a:cs typeface="Calibri"/>
              </a:rPr>
              <a:t>Decision</a:t>
            </a:r>
            <a:r>
              <a:rPr lang="es-ES">
                <a:ea typeface="Calibri"/>
                <a:cs typeface="Calibri"/>
              </a:rPr>
              <a:t> variable: </a:t>
            </a:r>
            <a:r>
              <a:rPr lang="es-ES" err="1">
                <a:ea typeface="Calibri"/>
                <a:cs typeface="Calibri"/>
              </a:rPr>
              <a:t>what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we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need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to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choose</a:t>
            </a:r>
            <a:r>
              <a:rPr lang="es-ES">
                <a:ea typeface="Calibri"/>
                <a:cs typeface="Calibri"/>
              </a:rPr>
              <a:t>/decide</a:t>
            </a:r>
          </a:p>
          <a:p>
            <a:pPr lvl="1"/>
            <a:r>
              <a:rPr lang="es-ES" err="1">
                <a:ea typeface="Calibri"/>
                <a:cs typeface="Calibri"/>
              </a:rPr>
              <a:t>Constraints</a:t>
            </a:r>
            <a:r>
              <a:rPr lang="es-ES">
                <a:ea typeface="Calibri"/>
                <a:cs typeface="Calibri"/>
              </a:rPr>
              <a:t>: </a:t>
            </a:r>
            <a:r>
              <a:rPr lang="es-ES" err="1">
                <a:ea typeface="Calibri"/>
                <a:cs typeface="Calibri"/>
              </a:rPr>
              <a:t>what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is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possible</a:t>
            </a:r>
            <a:r>
              <a:rPr lang="es-ES">
                <a:ea typeface="Calibri"/>
                <a:cs typeface="Calibri"/>
              </a:rPr>
              <a:t> and </a:t>
            </a:r>
            <a:r>
              <a:rPr lang="es-ES" err="1">
                <a:ea typeface="Calibri"/>
                <a:cs typeface="Calibri"/>
              </a:rPr>
              <a:t>what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not</a:t>
            </a:r>
            <a:endParaRPr lang="es-ES">
              <a:ea typeface="Calibri"/>
              <a:cs typeface="Calibri"/>
            </a:endParaRPr>
          </a:p>
          <a:p>
            <a:r>
              <a:rPr lang="es-ES" err="1">
                <a:ea typeface="Calibri"/>
                <a:cs typeface="Calibri"/>
              </a:rPr>
              <a:t>Your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skill</a:t>
            </a:r>
            <a:r>
              <a:rPr lang="es-ES">
                <a:ea typeface="Calibri" panose="020F0502020204030204"/>
                <a:cs typeface="Calibri"/>
              </a:rPr>
              <a:t> comes </a:t>
            </a:r>
            <a:r>
              <a:rPr lang="es-ES" err="1">
                <a:ea typeface="Calibri" panose="020F0502020204030204"/>
                <a:cs typeface="Calibri"/>
              </a:rPr>
              <a:t>from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translating</a:t>
            </a:r>
            <a:r>
              <a:rPr lang="es-ES">
                <a:ea typeface="Calibri" panose="020F0502020204030204"/>
                <a:cs typeface="Calibri"/>
              </a:rPr>
              <a:t> real-</a:t>
            </a:r>
            <a:r>
              <a:rPr lang="es-ES" err="1">
                <a:ea typeface="Calibri" panose="020F0502020204030204"/>
                <a:cs typeface="Calibri"/>
              </a:rPr>
              <a:t>world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mathematical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description</a:t>
            </a:r>
          </a:p>
          <a:p>
            <a:r>
              <a:rPr lang="es-ES" err="1">
                <a:ea typeface="Calibri" panose="020F0502020204030204"/>
                <a:cs typeface="Calibri"/>
              </a:rPr>
              <a:t>Part</a:t>
            </a:r>
            <a:r>
              <a:rPr lang="es-ES">
                <a:ea typeface="Calibri" panose="020F0502020204030204"/>
                <a:cs typeface="Calibri"/>
              </a:rPr>
              <a:t> art, </a:t>
            </a:r>
            <a:r>
              <a:rPr lang="es-ES" err="1">
                <a:ea typeface="Calibri" panose="020F0502020204030204"/>
                <a:cs typeface="Calibri"/>
              </a:rPr>
              <a:t>part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science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Target </a:t>
            </a:r>
            <a:r>
              <a:rPr lang="es-ES" err="1">
                <a:cs typeface="Calibri Light"/>
              </a:rPr>
              <a:t>functions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ea typeface="Calibri" panose="020F0502020204030204"/>
                <a:cs typeface="Calibri"/>
              </a:rPr>
              <a:t>Maximize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something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good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minimize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something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bad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Classics</a:t>
            </a:r>
            <a:r>
              <a:rPr lang="es-ES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Maximize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profit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Minimize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cost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Minimize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used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resources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343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Target </a:t>
            </a:r>
            <a:r>
              <a:rPr lang="es-ES" err="1">
                <a:cs typeface="Calibri Light"/>
              </a:rPr>
              <a:t>functions</a:t>
            </a:r>
            <a:r>
              <a:rPr lang="es-ES">
                <a:cs typeface="Calibri Light"/>
              </a:rPr>
              <a:t>  - </a:t>
            </a:r>
            <a:r>
              <a:rPr lang="es-ES" err="1">
                <a:cs typeface="Calibri Light"/>
              </a:rPr>
              <a:t>Utility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ea typeface="Calibri" panose="020F0502020204030204"/>
                <a:cs typeface="Calibri"/>
              </a:rPr>
              <a:t>Utility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friend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from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economics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also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great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>
                <a:ea typeface="Calibri" panose="020F0502020204030204"/>
                <a:cs typeface="Calibri"/>
              </a:rPr>
              <a:t> target </a:t>
            </a:r>
            <a:r>
              <a:rPr lang="es-ES" err="1">
                <a:ea typeface="Calibri" panose="020F0502020204030204"/>
                <a:cs typeface="Calibri"/>
              </a:rPr>
              <a:t>function</a:t>
            </a:r>
          </a:p>
          <a:p>
            <a:r>
              <a:rPr lang="es-ES" err="1">
                <a:ea typeface="Calibri" panose="020F0502020204030204"/>
                <a:cs typeface="Calibri"/>
              </a:rPr>
              <a:t>Basically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assign</a:t>
            </a:r>
            <a:r>
              <a:rPr lang="es-ES">
                <a:ea typeface="Calibri" panose="020F0502020204030204"/>
                <a:cs typeface="Calibri"/>
              </a:rPr>
              <a:t> scores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different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facts</a:t>
            </a:r>
            <a:r>
              <a:rPr lang="es-ES">
                <a:ea typeface="Calibri" panose="020F0502020204030204"/>
                <a:cs typeface="Calibri"/>
              </a:rPr>
              <a:t> so </a:t>
            </a:r>
            <a:r>
              <a:rPr lang="es-ES" err="1">
                <a:ea typeface="Calibri" panose="020F0502020204030204"/>
                <a:cs typeface="Calibri"/>
              </a:rPr>
              <a:t>we</a:t>
            </a:r>
            <a:r>
              <a:rPr lang="es-ES">
                <a:ea typeface="Calibri" panose="020F0502020204030204"/>
                <a:cs typeface="Calibri"/>
              </a:rPr>
              <a:t> can </a:t>
            </a:r>
            <a:r>
              <a:rPr lang="es-ES" err="1">
                <a:ea typeface="Calibri" panose="020F0502020204030204"/>
                <a:cs typeface="Calibri"/>
              </a:rPr>
              <a:t>measure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their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value</a:t>
            </a:r>
            <a:r>
              <a:rPr lang="es-ES">
                <a:ea typeface="Calibri" panose="020F0502020204030204"/>
                <a:cs typeface="Calibri"/>
              </a:rPr>
              <a:t> in </a:t>
            </a:r>
            <a:r>
              <a:rPr lang="es-ES" err="1">
                <a:ea typeface="Calibri" panose="020F0502020204030204"/>
                <a:cs typeface="Calibri"/>
              </a:rPr>
              <a:t>abstract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ways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957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Utility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example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s-ES">
                <a:cs typeface="Calibri"/>
              </a:rPr>
              <a:t>A </a:t>
            </a:r>
            <a:r>
              <a:rPr lang="es-ES" err="1">
                <a:cs typeface="Calibri"/>
              </a:rPr>
              <a:t>small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village</a:t>
            </a:r>
            <a:r>
              <a:rPr lang="es-ES">
                <a:cs typeface="Calibri"/>
              </a:rPr>
              <a:t> has </a:t>
            </a:r>
            <a:r>
              <a:rPr lang="es-ES" err="1">
                <a:cs typeface="Calibri"/>
              </a:rPr>
              <a:t>gather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volunteers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help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improve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local </a:t>
            </a:r>
            <a:r>
              <a:rPr lang="es-ES" err="1">
                <a:cs typeface="Calibri"/>
              </a:rPr>
              <a:t>forest</a:t>
            </a:r>
            <a:r>
              <a:rPr lang="es-ES">
                <a:cs typeface="Calibri"/>
              </a:rPr>
              <a:t>. 75 </a:t>
            </a:r>
            <a:r>
              <a:rPr lang="es-ES" err="1">
                <a:cs typeface="Calibri"/>
              </a:rPr>
              <a:t>volunteers</a:t>
            </a:r>
            <a:r>
              <a:rPr lang="es-ES">
                <a:cs typeface="Calibri"/>
              </a:rPr>
              <a:t> are </a:t>
            </a:r>
            <a:r>
              <a:rPr lang="es-ES" err="1">
                <a:cs typeface="Calibri"/>
              </a:rPr>
              <a:t>willing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give</a:t>
            </a:r>
            <a:r>
              <a:rPr lang="es-ES">
                <a:cs typeface="Calibri"/>
              </a:rPr>
              <a:t> 120 </a:t>
            </a:r>
            <a:r>
              <a:rPr lang="es-ES" err="1">
                <a:cs typeface="Calibri"/>
              </a:rPr>
              <a:t>hours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each</a:t>
            </a:r>
            <a:r>
              <a:rPr lang="es-ES">
                <a:cs typeface="Calibri"/>
              </a:rPr>
              <a:t> (8h/</a:t>
            </a:r>
            <a:r>
              <a:rPr lang="es-ES" err="1">
                <a:cs typeface="Calibri"/>
              </a:rPr>
              <a:t>day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for</a:t>
            </a:r>
            <a:r>
              <a:rPr lang="es-ES">
                <a:cs typeface="Calibri"/>
              </a:rPr>
              <a:t> 15 </a:t>
            </a:r>
            <a:r>
              <a:rPr lang="es-ES" err="1">
                <a:cs typeface="Calibri"/>
              </a:rPr>
              <a:t>days</a:t>
            </a:r>
            <a:r>
              <a:rPr lang="es-ES">
                <a:cs typeface="Calibri"/>
              </a:rPr>
              <a:t>).</a:t>
            </a:r>
          </a:p>
          <a:p>
            <a:r>
              <a:rPr lang="es-ES" err="1">
                <a:cs typeface="Calibri"/>
              </a:rPr>
              <a:t>Their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goal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get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forest</a:t>
            </a:r>
            <a:r>
              <a:rPr lang="es-ES">
                <a:cs typeface="Calibri"/>
              </a:rPr>
              <a:t> in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best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shape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for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village</a:t>
            </a:r>
            <a:r>
              <a:rPr lang="es-ES">
                <a:cs typeface="Calibri"/>
              </a:rPr>
              <a:t> safety and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prepare </a:t>
            </a:r>
            <a:r>
              <a:rPr lang="es-ES" err="1">
                <a:cs typeface="Calibri"/>
              </a:rPr>
              <a:t>for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tourist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high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season</a:t>
            </a:r>
            <a:r>
              <a:rPr lang="es-ES">
                <a:cs typeface="Calibri"/>
              </a:rPr>
              <a:t>.</a:t>
            </a:r>
          </a:p>
          <a:p>
            <a:r>
              <a:rPr lang="es-ES" err="1">
                <a:cs typeface="Calibri"/>
              </a:rPr>
              <a:t>There</a:t>
            </a:r>
            <a:r>
              <a:rPr lang="es-ES">
                <a:cs typeface="Calibri"/>
              </a:rPr>
              <a:t> are </a:t>
            </a:r>
            <a:r>
              <a:rPr lang="es-ES" err="1">
                <a:cs typeface="Calibri"/>
              </a:rPr>
              <a:t>three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tasks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volunteers</a:t>
            </a:r>
            <a:r>
              <a:rPr lang="es-ES">
                <a:cs typeface="Calibri"/>
              </a:rPr>
              <a:t> can </a:t>
            </a:r>
            <a:r>
              <a:rPr lang="es-ES" err="1">
                <a:cs typeface="Calibri"/>
              </a:rPr>
              <a:t>perform</a:t>
            </a:r>
            <a:r>
              <a:rPr lang="es-ES">
                <a:cs typeface="Calibri"/>
              </a:rPr>
              <a:t>: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Build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firebreaks</a:t>
            </a:r>
            <a:r>
              <a:rPr lang="es-ES">
                <a:ea typeface="Calibri" panose="020F0502020204030204"/>
                <a:cs typeface="Calibri"/>
              </a:rPr>
              <a:t> (1000 </a:t>
            </a:r>
            <a:r>
              <a:rPr lang="es-ES" err="1">
                <a:ea typeface="Calibri" panose="020F0502020204030204"/>
                <a:cs typeface="Calibri"/>
              </a:rPr>
              <a:t>hours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firebreak</a:t>
            </a:r>
            <a:r>
              <a:rPr lang="es-ES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Remove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garbage</a:t>
            </a:r>
            <a:r>
              <a:rPr lang="es-ES">
                <a:ea typeface="Calibri" panose="020F0502020204030204"/>
                <a:cs typeface="Calibri"/>
              </a:rPr>
              <a:t> (50 </a:t>
            </a:r>
            <a:r>
              <a:rPr lang="es-ES" err="1">
                <a:ea typeface="Calibri" panose="020F0502020204030204"/>
                <a:cs typeface="Calibri"/>
              </a:rPr>
              <a:t>hours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squared</a:t>
            </a:r>
            <a:r>
              <a:rPr lang="es-ES">
                <a:ea typeface="Calibri" panose="020F0502020204030204"/>
                <a:cs typeface="Calibri"/>
              </a:rPr>
              <a:t> meter)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Place </a:t>
            </a:r>
            <a:r>
              <a:rPr lang="es-ES" err="1">
                <a:ea typeface="Calibri" panose="020F0502020204030204"/>
                <a:cs typeface="Calibri"/>
              </a:rPr>
              <a:t>signs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trails</a:t>
            </a:r>
            <a:r>
              <a:rPr lang="es-ES">
                <a:ea typeface="Calibri" panose="020F0502020204030204"/>
                <a:cs typeface="Calibri"/>
              </a:rPr>
              <a:t> (300 </a:t>
            </a:r>
            <a:r>
              <a:rPr lang="es-ES" err="1">
                <a:ea typeface="Calibri" panose="020F0502020204030204"/>
                <a:cs typeface="Calibri"/>
              </a:rPr>
              <a:t>hours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trail</a:t>
            </a:r>
            <a:r>
              <a:rPr lang="es-ES">
                <a:ea typeface="Calibri" panose="020F0502020204030204"/>
                <a:cs typeface="Calibri"/>
              </a:rPr>
              <a:t>)</a:t>
            </a:r>
          </a:p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village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considers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should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built</a:t>
            </a:r>
            <a:r>
              <a:rPr lang="es-ES">
                <a:ea typeface="Calibri" panose="020F0502020204030204"/>
                <a:cs typeface="Calibri"/>
              </a:rPr>
              <a:t> at </a:t>
            </a:r>
            <a:r>
              <a:rPr lang="es-ES" err="1">
                <a:ea typeface="Calibri" panose="020F0502020204030204"/>
                <a:cs typeface="Calibri"/>
              </a:rPr>
              <a:t>least</a:t>
            </a:r>
            <a:r>
              <a:rPr lang="es-ES">
                <a:ea typeface="Calibri" panose="020F0502020204030204"/>
                <a:cs typeface="Calibri"/>
              </a:rPr>
              <a:t> 3 </a:t>
            </a:r>
            <a:r>
              <a:rPr lang="es-ES" err="1">
                <a:ea typeface="Calibri" panose="020F0502020204030204"/>
                <a:cs typeface="Calibri"/>
              </a:rPr>
              <a:t>critical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firebreaks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prevent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catastrophical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fire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summer</a:t>
            </a:r>
            <a:r>
              <a:rPr lang="es-ES">
                <a:ea typeface="Calibri" panose="020F0502020204030204"/>
                <a:cs typeface="Calibri"/>
              </a:rPr>
              <a:t>. </a:t>
            </a:r>
            <a:r>
              <a:rPr lang="es-ES" err="1">
                <a:ea typeface="Calibri" panose="020F0502020204030204"/>
                <a:cs typeface="Calibri"/>
              </a:rPr>
              <a:t>Other</a:t>
            </a:r>
            <a:r>
              <a:rPr lang="es-ES">
                <a:ea typeface="Calibri" panose="020F0502020204030204"/>
                <a:cs typeface="Calibri"/>
              </a:rPr>
              <a:t> 7 </a:t>
            </a:r>
            <a:r>
              <a:rPr lang="es-ES" err="1">
                <a:ea typeface="Calibri" panose="020F0502020204030204"/>
                <a:cs typeface="Calibri"/>
              </a:rPr>
              <a:t>firebreaks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could</a:t>
            </a:r>
            <a:r>
              <a:rPr lang="es-ES">
                <a:ea typeface="Calibri" panose="020F0502020204030204"/>
                <a:cs typeface="Calibri"/>
              </a:rPr>
              <a:t> be done, </a:t>
            </a:r>
            <a:r>
              <a:rPr lang="es-ES" err="1">
                <a:ea typeface="Calibri" panose="020F0502020204030204"/>
                <a:cs typeface="Calibri"/>
              </a:rPr>
              <a:t>but</a:t>
            </a:r>
            <a:r>
              <a:rPr lang="es-ES">
                <a:ea typeface="Calibri" panose="020F0502020204030204"/>
                <a:cs typeface="Calibri"/>
              </a:rPr>
              <a:t> are </a:t>
            </a:r>
            <a:r>
              <a:rPr lang="es-ES" err="1">
                <a:ea typeface="Calibri" panose="020F0502020204030204"/>
                <a:cs typeface="Calibri"/>
              </a:rPr>
              <a:t>not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strictly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required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 err="1">
                <a:ea typeface="Calibri" panose="020F0502020204030204"/>
                <a:cs typeface="Calibri"/>
              </a:rPr>
              <a:t>One</a:t>
            </a:r>
            <a:r>
              <a:rPr lang="es-ES">
                <a:ea typeface="Calibri" panose="020F0502020204030204"/>
                <a:cs typeface="Calibri"/>
              </a:rPr>
              <a:t> popular </a:t>
            </a:r>
            <a:r>
              <a:rPr lang="es-ES" err="1">
                <a:ea typeface="Calibri" panose="020F0502020204030204"/>
                <a:cs typeface="Calibri"/>
              </a:rPr>
              <a:t>trail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must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get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proper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signs</a:t>
            </a:r>
            <a:r>
              <a:rPr lang="es-ES">
                <a:ea typeface="Calibri" panose="020F0502020204030204"/>
                <a:cs typeface="Calibri"/>
              </a:rPr>
              <a:t>. </a:t>
            </a:r>
            <a:r>
              <a:rPr lang="es-ES" err="1">
                <a:ea typeface="Calibri" panose="020F0502020204030204"/>
                <a:cs typeface="Calibri"/>
              </a:rPr>
              <a:t>There</a:t>
            </a:r>
            <a:r>
              <a:rPr lang="es-ES">
                <a:ea typeface="Calibri" panose="020F0502020204030204"/>
                <a:cs typeface="Calibri"/>
              </a:rPr>
              <a:t> are 13 </a:t>
            </a:r>
            <a:r>
              <a:rPr lang="es-ES" err="1">
                <a:ea typeface="Calibri" panose="020F0502020204030204"/>
                <a:cs typeface="Calibri"/>
              </a:rPr>
              <a:t>other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trails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that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could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benefit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from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signs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0494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Utility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example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major</a:t>
            </a:r>
            <a:r>
              <a:rPr lang="es-ES">
                <a:ea typeface="Calibri" panose="020F0502020204030204"/>
                <a:cs typeface="Calibri"/>
              </a:rPr>
              <a:t> has </a:t>
            </a:r>
            <a:r>
              <a:rPr lang="es-ES" err="1">
                <a:ea typeface="Calibri" panose="020F0502020204030204"/>
                <a:cs typeface="Calibri"/>
              </a:rPr>
              <a:t>read</a:t>
            </a:r>
            <a:r>
              <a:rPr lang="es-ES">
                <a:ea typeface="Calibri" panose="020F0502020204030204"/>
                <a:cs typeface="Calibri"/>
              </a:rPr>
              <a:t> a terrible </a:t>
            </a:r>
            <a:r>
              <a:rPr lang="es-ES" err="1">
                <a:ea typeface="Calibri" panose="020F0502020204030204"/>
                <a:cs typeface="Calibri"/>
              </a:rPr>
              <a:t>article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newspaper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talking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about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neighbouring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village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article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criticised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village</a:t>
            </a:r>
            <a:r>
              <a:rPr lang="es-ES">
                <a:ea typeface="Calibri" panose="020F0502020204030204"/>
                <a:cs typeface="Calibri"/>
              </a:rPr>
              <a:t> natural </a:t>
            </a:r>
            <a:r>
              <a:rPr lang="es-ES" err="1">
                <a:ea typeface="Calibri" panose="020F0502020204030204"/>
                <a:cs typeface="Calibri"/>
              </a:rPr>
              <a:t>environment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dirty</a:t>
            </a:r>
            <a:r>
              <a:rPr lang="es-ES">
                <a:ea typeface="Calibri" panose="020F0502020204030204"/>
                <a:cs typeface="Calibri"/>
              </a:rPr>
              <a:t> and </a:t>
            </a:r>
            <a:r>
              <a:rPr lang="es-ES" err="1">
                <a:ea typeface="Calibri" panose="020F0502020204030204"/>
                <a:cs typeface="Calibri"/>
              </a:rPr>
              <a:t>sloppy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 err="1">
                <a:ea typeface="Calibri" panose="020F0502020204030204"/>
                <a:cs typeface="Calibri"/>
              </a:rPr>
              <a:t>There</a:t>
            </a:r>
            <a:r>
              <a:rPr lang="es-ES">
                <a:ea typeface="Calibri" panose="020F0502020204030204"/>
                <a:cs typeface="Calibri"/>
              </a:rPr>
              <a:t> are </a:t>
            </a:r>
            <a:r>
              <a:rPr lang="es-ES" err="1">
                <a:ea typeface="Calibri" panose="020F0502020204030204"/>
                <a:cs typeface="Calibri"/>
              </a:rPr>
              <a:t>growing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concers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something</a:t>
            </a:r>
            <a:r>
              <a:rPr lang="es-ES">
                <a:ea typeface="Calibri" panose="020F0502020204030204"/>
                <a:cs typeface="Calibri"/>
              </a:rPr>
              <a:t> similar </a:t>
            </a:r>
            <a:r>
              <a:rPr lang="es-ES" err="1">
                <a:ea typeface="Calibri" panose="020F0502020204030204"/>
                <a:cs typeface="Calibri"/>
              </a:rPr>
              <a:t>could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happen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our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village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with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risk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hurting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tourist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season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893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Multiobjective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problems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Sometimes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have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goals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pulling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away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from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each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other</a:t>
            </a:r>
          </a:p>
          <a:p>
            <a:r>
              <a:rPr lang="es-ES">
                <a:ea typeface="Calibri" panose="020F0502020204030204"/>
                <a:cs typeface="Calibri"/>
              </a:rPr>
              <a:t>Can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think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example</a:t>
            </a:r>
            <a:r>
              <a:rPr lang="es-ES">
                <a:ea typeface="Calibri" panose="020F0502020204030204"/>
                <a:cs typeface="Calibri"/>
              </a:rPr>
              <a:t>?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251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Multiobjective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problems</a:t>
            </a:r>
            <a:r>
              <a:rPr lang="es-ES">
                <a:cs typeface="Calibri Light"/>
              </a:rPr>
              <a:t> – Portfolio </a:t>
            </a:r>
            <a:r>
              <a:rPr lang="es-ES" err="1">
                <a:cs typeface="Calibri Light"/>
              </a:rPr>
              <a:t>mix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I </a:t>
            </a:r>
            <a:r>
              <a:rPr lang="es-ES" err="1">
                <a:cs typeface="Calibri"/>
              </a:rPr>
              <a:t>must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build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investment</a:t>
            </a:r>
            <a:r>
              <a:rPr lang="es-ES">
                <a:cs typeface="Calibri"/>
              </a:rPr>
              <a:t> portfolio</a:t>
            </a:r>
          </a:p>
          <a:p>
            <a:r>
              <a:rPr lang="es-ES">
                <a:cs typeface="Calibri"/>
              </a:rPr>
              <a:t>I </a:t>
            </a:r>
            <a:r>
              <a:rPr lang="es-ES" err="1">
                <a:cs typeface="Calibri"/>
              </a:rPr>
              <a:t>have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two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possible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assets</a:t>
            </a:r>
            <a:endParaRPr lang="es-ES">
              <a:cs typeface="Calibri"/>
            </a:endParaRPr>
          </a:p>
          <a:p>
            <a:pPr lvl="1"/>
            <a:r>
              <a:rPr lang="es-ES">
                <a:ea typeface="Calibri" panose="020F0502020204030204"/>
                <a:cs typeface="Calibri"/>
              </a:rPr>
              <a:t>Bitcoin – </a:t>
            </a:r>
            <a:r>
              <a:rPr lang="es-ES" err="1">
                <a:ea typeface="Calibri" panose="020F0502020204030204"/>
                <a:cs typeface="Calibri"/>
              </a:rPr>
              <a:t>Expected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return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60.51% - </a:t>
            </a:r>
            <a:r>
              <a:rPr lang="es-ES" err="1">
                <a:ea typeface="Calibri" panose="020F0502020204030204"/>
                <a:cs typeface="Calibri"/>
              </a:rPr>
              <a:t>Volatility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80.26%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Total Bond </a:t>
            </a:r>
            <a:r>
              <a:rPr lang="es-ES" err="1">
                <a:ea typeface="Calibri" panose="020F0502020204030204"/>
                <a:cs typeface="Calibri"/>
              </a:rPr>
              <a:t>Market</a:t>
            </a:r>
            <a:r>
              <a:rPr lang="es-ES">
                <a:ea typeface="Calibri" panose="020F0502020204030204"/>
                <a:cs typeface="Calibri"/>
              </a:rPr>
              <a:t> – </a:t>
            </a:r>
            <a:r>
              <a:rPr lang="es-ES" err="1">
                <a:ea typeface="Calibri" panose="020F0502020204030204"/>
                <a:cs typeface="Calibri"/>
              </a:rPr>
              <a:t>Expected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return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1.86% - </a:t>
            </a:r>
            <a:r>
              <a:rPr lang="es-ES" err="1">
                <a:ea typeface="Calibri" panose="020F0502020204030204"/>
                <a:cs typeface="Calibri"/>
              </a:rPr>
              <a:t>Volatility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3.70%</a:t>
            </a:r>
          </a:p>
          <a:p>
            <a:r>
              <a:rPr lang="es-ES">
                <a:ea typeface="Calibri" panose="020F0502020204030204"/>
                <a:cs typeface="Calibri"/>
              </a:rPr>
              <a:t>I </a:t>
            </a:r>
            <a:r>
              <a:rPr lang="es-ES" err="1">
                <a:ea typeface="Calibri" panose="020F0502020204030204"/>
                <a:cs typeface="Calibri"/>
              </a:rPr>
              <a:t>want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maximize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returns</a:t>
            </a:r>
            <a:r>
              <a:rPr lang="es-ES">
                <a:ea typeface="Calibri" panose="020F0502020204030204"/>
                <a:cs typeface="Calibri"/>
              </a:rPr>
              <a:t> and </a:t>
            </a:r>
            <a:r>
              <a:rPr lang="es-ES" err="1">
                <a:ea typeface="Calibri" panose="020F0502020204030204"/>
                <a:cs typeface="Calibri"/>
              </a:rPr>
              <a:t>minimize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risk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619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Multiobjective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problems</a:t>
            </a:r>
            <a:r>
              <a:rPr lang="es-ES">
                <a:cs typeface="Calibri Light"/>
              </a:rPr>
              <a:t> – </a:t>
            </a:r>
            <a:r>
              <a:rPr lang="es-ES" err="1">
                <a:cs typeface="Calibri Light"/>
              </a:rPr>
              <a:t>Strategy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one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Constraint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objective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let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other</a:t>
            </a:r>
            <a:r>
              <a:rPr lang="es-ES">
                <a:cs typeface="Calibri"/>
              </a:rPr>
              <a:t> free</a:t>
            </a:r>
            <a:endParaRPr lang="es-ES"/>
          </a:p>
          <a:p>
            <a:r>
              <a:rPr lang="es-ES" err="1">
                <a:ea typeface="Calibri" panose="020F0502020204030204"/>
                <a:cs typeface="Calibri"/>
              </a:rPr>
              <a:t>Basically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surrendering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multiobjective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situation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saying</a:t>
            </a:r>
            <a:r>
              <a:rPr lang="es-ES">
                <a:ea typeface="Calibri" panose="020F0502020204030204"/>
                <a:cs typeface="Calibri"/>
              </a:rPr>
              <a:t> "</a:t>
            </a:r>
            <a:r>
              <a:rPr lang="es-ES" err="1">
                <a:ea typeface="Calibri" panose="020F0502020204030204"/>
                <a:cs typeface="Calibri"/>
              </a:rPr>
              <a:t>this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good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enough</a:t>
            </a:r>
            <a:r>
              <a:rPr lang="es-ES">
                <a:ea typeface="Calibri" panose="020F0502020204030204"/>
                <a:cs typeface="Calibri"/>
              </a:rPr>
              <a:t>" </a:t>
            </a:r>
            <a:r>
              <a:rPr lang="es-ES" err="1">
                <a:ea typeface="Calibri" panose="020F0502020204030204"/>
                <a:cs typeface="Calibri"/>
              </a:rPr>
              <a:t>with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goals</a:t>
            </a:r>
          </a:p>
          <a:p>
            <a:r>
              <a:rPr lang="es-ES">
                <a:ea typeface="+mn-lt"/>
                <a:cs typeface="+mn-lt"/>
              </a:rPr>
              <a:t>https://www.portfoliovisualizer.com/</a:t>
            </a:r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232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Multiobjective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problems</a:t>
            </a:r>
            <a:r>
              <a:rPr lang="es-ES">
                <a:cs typeface="Calibri Light"/>
              </a:rPr>
              <a:t> – </a:t>
            </a:r>
            <a:r>
              <a:rPr lang="es-ES" err="1">
                <a:cs typeface="Calibri Light"/>
              </a:rPr>
              <a:t>Strategy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two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Model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your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trade</a:t>
            </a:r>
            <a:r>
              <a:rPr lang="es-ES">
                <a:cs typeface="Calibri"/>
              </a:rPr>
              <a:t>-off as a balance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define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are </a:t>
            </a:r>
            <a:r>
              <a:rPr lang="es-ES" err="1">
                <a:ea typeface="Calibri" panose="020F0502020204030204"/>
                <a:cs typeface="Calibri"/>
              </a:rPr>
              <a:t>willing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lose X in </a:t>
            </a:r>
            <a:r>
              <a:rPr lang="es-ES" err="1">
                <a:ea typeface="Calibri" panose="020F0502020204030204"/>
                <a:cs typeface="Calibri"/>
              </a:rPr>
              <a:t>goal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win</a:t>
            </a:r>
            <a:r>
              <a:rPr lang="es-ES">
                <a:ea typeface="Calibri" panose="020F0502020204030204"/>
                <a:cs typeface="Calibri"/>
              </a:rPr>
              <a:t> Y in </a:t>
            </a:r>
            <a:r>
              <a:rPr lang="es-ES" err="1">
                <a:ea typeface="Calibri" panose="020F0502020204030204"/>
                <a:cs typeface="Calibri"/>
              </a:rPr>
              <a:t>goal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two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>
                <a:ea typeface="Calibri" panose="020F0502020204030204"/>
                <a:cs typeface="Calibri"/>
              </a:rPr>
              <a:t>Leads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efficient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frontier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680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Decision</a:t>
            </a:r>
            <a:r>
              <a:rPr lang="es-ES">
                <a:cs typeface="Calibri Light"/>
              </a:rPr>
              <a:t> variables</a:t>
            </a:r>
            <a:endParaRPr lang="es-ES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Always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what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control/decide</a:t>
            </a:r>
          </a:p>
          <a:p>
            <a:r>
              <a:rPr lang="es-ES">
                <a:cs typeface="Calibri"/>
              </a:rPr>
              <a:t>Can be </a:t>
            </a:r>
            <a:r>
              <a:rPr lang="es-ES" err="1">
                <a:cs typeface="Calibri"/>
              </a:rPr>
              <a:t>Continuous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Integer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Binary</a:t>
            </a:r>
          </a:p>
          <a:p>
            <a:pPr lvl="1"/>
            <a:r>
              <a:rPr lang="es-ES" err="1">
                <a:cs typeface="Calibri"/>
              </a:rPr>
              <a:t>Continuous</a:t>
            </a:r>
            <a:r>
              <a:rPr lang="es-ES">
                <a:cs typeface="Calibri"/>
              </a:rPr>
              <a:t>: </a:t>
            </a:r>
            <a:r>
              <a:rPr lang="es-ES" err="1">
                <a:cs typeface="Calibri"/>
              </a:rPr>
              <a:t>prices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amounts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proportions</a:t>
            </a:r>
            <a:r>
              <a:rPr lang="es-ES">
                <a:cs typeface="Calibri"/>
              </a:rPr>
              <a:t>, …</a:t>
            </a:r>
          </a:p>
          <a:p>
            <a:pPr lvl="1"/>
            <a:r>
              <a:rPr lang="es-ES" err="1">
                <a:cs typeface="Calibri"/>
              </a:rPr>
              <a:t>Integer</a:t>
            </a:r>
            <a:r>
              <a:rPr lang="es-ES">
                <a:cs typeface="Calibri"/>
              </a:rPr>
              <a:t>: </a:t>
            </a:r>
            <a:r>
              <a:rPr lang="es-ES" err="1">
                <a:cs typeface="Calibri"/>
              </a:rPr>
              <a:t>countable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quantities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Binary</a:t>
            </a:r>
            <a:r>
              <a:rPr lang="es-ES">
                <a:ea typeface="Calibri" panose="020F0502020204030204"/>
                <a:cs typeface="Calibri"/>
              </a:rPr>
              <a:t>: yes/no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06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Binary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helps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us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model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choices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I </a:t>
            </a:r>
            <a:r>
              <a:rPr lang="es-ES" err="1">
                <a:cs typeface="Calibri"/>
              </a:rPr>
              <a:t>have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another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nutrition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problem</a:t>
            </a:r>
            <a:r>
              <a:rPr lang="es-ES">
                <a:cs typeface="Calibri"/>
              </a:rPr>
              <a:t>. </a:t>
            </a:r>
            <a:r>
              <a:rPr lang="es-ES" err="1">
                <a:cs typeface="Calibri"/>
              </a:rPr>
              <a:t>I'm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designing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burguer</a:t>
            </a:r>
          </a:p>
          <a:p>
            <a:r>
              <a:rPr lang="es-ES">
                <a:cs typeface="Calibri"/>
              </a:rPr>
              <a:t>I can </a:t>
            </a:r>
            <a:r>
              <a:rPr lang="es-ES" err="1">
                <a:cs typeface="Calibri"/>
              </a:rPr>
              <a:t>choose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three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meats</a:t>
            </a:r>
            <a:r>
              <a:rPr lang="es-ES">
                <a:cs typeface="Calibri"/>
              </a:rPr>
              <a:t>: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Beef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Chicken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Vegan</a:t>
            </a:r>
          </a:p>
          <a:p>
            <a:r>
              <a:rPr lang="es-ES">
                <a:ea typeface="Calibri" panose="020F0502020204030204"/>
                <a:cs typeface="Calibri"/>
              </a:rPr>
              <a:t>I </a:t>
            </a:r>
            <a:r>
              <a:rPr lang="es-ES" err="1">
                <a:ea typeface="Calibri" panose="020F0502020204030204"/>
                <a:cs typeface="Calibri"/>
              </a:rPr>
              <a:t>must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only</a:t>
            </a:r>
            <a:r>
              <a:rPr lang="es-ES">
                <a:ea typeface="Calibri" panose="020F0502020204030204"/>
                <a:cs typeface="Calibri"/>
              </a:rPr>
              <a:t> pick </a:t>
            </a:r>
            <a:r>
              <a:rPr lang="es-ES" err="1">
                <a:ea typeface="Calibri" panose="020F0502020204030204"/>
                <a:cs typeface="Calibri"/>
              </a:rPr>
              <a:t>one</a:t>
            </a:r>
            <a:r>
              <a:rPr lang="es-ES">
                <a:ea typeface="Calibri" panose="020F0502020204030204"/>
                <a:cs typeface="Calibri"/>
              </a:rPr>
              <a:t>. I </a:t>
            </a:r>
            <a:r>
              <a:rPr lang="es-ES" err="1">
                <a:ea typeface="Calibri" panose="020F0502020204030204"/>
                <a:cs typeface="Calibri"/>
              </a:rPr>
              <a:t>can't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make</a:t>
            </a:r>
            <a:r>
              <a:rPr lang="es-ES">
                <a:ea typeface="Calibri" panose="020F0502020204030204"/>
                <a:cs typeface="Calibri"/>
              </a:rPr>
              <a:t> mixes.</a:t>
            </a:r>
          </a:p>
          <a:p>
            <a:r>
              <a:rPr lang="es-ES" err="1">
                <a:ea typeface="Calibri" panose="020F0502020204030204"/>
                <a:cs typeface="Calibri"/>
              </a:rPr>
              <a:t>How</a:t>
            </a:r>
            <a:r>
              <a:rPr lang="es-ES">
                <a:ea typeface="Calibri" panose="020F0502020204030204"/>
                <a:cs typeface="Calibri"/>
              </a:rPr>
              <a:t> do I </a:t>
            </a:r>
            <a:r>
              <a:rPr lang="es-ES" err="1">
                <a:ea typeface="Calibri" panose="020F0502020204030204"/>
                <a:cs typeface="Calibri"/>
              </a:rPr>
              <a:t>model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this</a:t>
            </a:r>
            <a:r>
              <a:rPr lang="es-ES">
                <a:ea typeface="Calibri" panose="020F0502020204030204"/>
                <a:cs typeface="Calibri"/>
              </a:rPr>
              <a:t>?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457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Binary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helps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us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model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choices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Each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burguer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type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is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binary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</a:t>
            </a:r>
            <a:r>
              <a:rPr lang="es-ES">
                <a:cs typeface="Calibri"/>
              </a:rPr>
              <a:t> variable (</a:t>
            </a:r>
            <a:r>
              <a:rPr lang="es-ES" err="1">
                <a:cs typeface="Calibri"/>
              </a:rPr>
              <a:t>include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that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burger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type</a:t>
            </a:r>
            <a:r>
              <a:rPr lang="es-ES">
                <a:cs typeface="Calibri"/>
              </a:rPr>
              <a:t>=1, </a:t>
            </a:r>
            <a:r>
              <a:rPr lang="es-ES" err="1">
                <a:cs typeface="Calibri"/>
              </a:rPr>
              <a:t>not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include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that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burger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type</a:t>
            </a:r>
            <a:r>
              <a:rPr lang="es-ES">
                <a:cs typeface="Calibri"/>
              </a:rPr>
              <a:t>=0)</a:t>
            </a:r>
            <a:endParaRPr lang="es-ES"/>
          </a:p>
          <a:p>
            <a:r>
              <a:rPr lang="es-ES" err="1">
                <a:ea typeface="Calibri" panose="020F0502020204030204"/>
                <a:cs typeface="Calibri"/>
              </a:rPr>
              <a:t>We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constraint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ourselves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have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sum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three</a:t>
            </a:r>
            <a:r>
              <a:rPr lang="es-ES">
                <a:ea typeface="Calibri" panose="020F0502020204030204"/>
                <a:cs typeface="Calibri"/>
              </a:rPr>
              <a:t> be </a:t>
            </a:r>
            <a:r>
              <a:rPr lang="es-ES" err="1">
                <a:ea typeface="Calibri" panose="020F0502020204030204"/>
                <a:cs typeface="Calibri"/>
              </a:rPr>
              <a:t>equal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1.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021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Routine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constraints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There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is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few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routine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ones</a:t>
            </a:r>
            <a:r>
              <a:rPr lang="es-ES">
                <a:cs typeface="Calibri"/>
              </a:rPr>
              <a:t>: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Non </a:t>
            </a:r>
            <a:r>
              <a:rPr lang="es-ES" err="1">
                <a:ea typeface="Calibri" panose="020F0502020204030204"/>
                <a:cs typeface="Calibri"/>
              </a:rPr>
              <a:t>negativity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Integer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Binary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>
                <a:ea typeface="Calibri" panose="020F0502020204030204"/>
                <a:cs typeface="Calibri"/>
              </a:rPr>
              <a:t>Proportion/Weight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7760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Min-</a:t>
            </a:r>
            <a:r>
              <a:rPr lang="es-ES" err="1">
                <a:cs typeface="Calibri Light"/>
              </a:rPr>
              <a:t>max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Max </a:t>
            </a:r>
            <a:r>
              <a:rPr lang="es-ES" err="1">
                <a:cs typeface="Calibri"/>
              </a:rPr>
              <a:t>amount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resources</a:t>
            </a:r>
            <a:r>
              <a:rPr lang="es-ES">
                <a:cs typeface="Calibri"/>
              </a:rPr>
              <a:t> </a:t>
            </a:r>
            <a:endParaRPr lang="es-ES"/>
          </a:p>
          <a:p>
            <a:r>
              <a:rPr lang="es-ES" err="1">
                <a:ea typeface="Calibri" panose="020F0502020204030204"/>
                <a:cs typeface="Calibri"/>
              </a:rPr>
              <a:t>Minimum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amount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that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should</a:t>
            </a:r>
            <a:r>
              <a:rPr lang="es-ES">
                <a:ea typeface="Calibri" panose="020F0502020204030204"/>
                <a:cs typeface="Calibri"/>
              </a:rPr>
              <a:t> be </a:t>
            </a:r>
            <a:r>
              <a:rPr lang="es-ES" err="1">
                <a:ea typeface="Calibri" panose="020F0502020204030204"/>
                <a:cs typeface="Calibri"/>
              </a:rPr>
              <a:t>used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8216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Min-</a:t>
            </a:r>
            <a:r>
              <a:rPr lang="es-ES" err="1">
                <a:cs typeface="Calibri Light"/>
              </a:rPr>
              <a:t>max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trouble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If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I'm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not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student</a:t>
            </a:r>
            <a:r>
              <a:rPr lang="es-ES">
                <a:ea typeface="Calibri" panose="020F0502020204030204"/>
                <a:cs typeface="Calibri"/>
              </a:rPr>
              <a:t>, I can </a:t>
            </a:r>
            <a:r>
              <a:rPr lang="es-ES" err="1">
                <a:ea typeface="Calibri" panose="020F0502020204030204"/>
                <a:cs typeface="Calibri"/>
              </a:rPr>
              <a:t>only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enroll</a:t>
            </a:r>
            <a:r>
              <a:rPr lang="es-ES">
                <a:ea typeface="Calibri" panose="020F0502020204030204"/>
                <a:cs typeface="Calibri"/>
              </a:rPr>
              <a:t> in </a:t>
            </a:r>
            <a:r>
              <a:rPr lang="es-ES" err="1">
                <a:ea typeface="Calibri" panose="020F0502020204030204"/>
                <a:cs typeface="Calibri"/>
              </a:rPr>
              <a:t>two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courses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year</a:t>
            </a:r>
            <a:r>
              <a:rPr lang="es-ES">
                <a:ea typeface="Calibri" panose="020F0502020204030204"/>
                <a:cs typeface="Calibri"/>
              </a:rPr>
              <a:t> at </a:t>
            </a:r>
            <a:r>
              <a:rPr lang="es-ES" err="1">
                <a:ea typeface="Calibri" panose="020F0502020204030204"/>
                <a:cs typeface="Calibri"/>
              </a:rPr>
              <a:t>most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 err="1">
                <a:ea typeface="Calibri" panose="020F0502020204030204"/>
                <a:cs typeface="Calibri"/>
              </a:rPr>
              <a:t>If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I'm</a:t>
            </a:r>
            <a:r>
              <a:rPr lang="es-ES">
                <a:ea typeface="Calibri" panose="020F0502020204030204"/>
                <a:cs typeface="Calibri"/>
              </a:rPr>
              <a:t> a full-time </a:t>
            </a:r>
            <a:r>
              <a:rPr lang="es-ES" err="1">
                <a:ea typeface="Calibri" panose="020F0502020204030204"/>
                <a:cs typeface="Calibri"/>
              </a:rPr>
              <a:t>student</a:t>
            </a:r>
            <a:r>
              <a:rPr lang="es-ES">
                <a:ea typeface="Calibri" panose="020F0502020204030204"/>
                <a:cs typeface="Calibri"/>
              </a:rPr>
              <a:t>, I </a:t>
            </a:r>
            <a:r>
              <a:rPr lang="es-ES" err="1">
                <a:ea typeface="Calibri" panose="020F0502020204030204"/>
                <a:cs typeface="Calibri"/>
              </a:rPr>
              <a:t>must</a:t>
            </a:r>
            <a:r>
              <a:rPr lang="es-ES">
                <a:ea typeface="Calibri" panose="020F0502020204030204"/>
                <a:cs typeface="Calibri"/>
              </a:rPr>
              <a:t> at </a:t>
            </a:r>
            <a:r>
              <a:rPr lang="es-ES" err="1">
                <a:ea typeface="Calibri" panose="020F0502020204030204"/>
                <a:cs typeface="Calibri"/>
              </a:rPr>
              <a:t>least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enroll</a:t>
            </a:r>
            <a:r>
              <a:rPr lang="es-ES">
                <a:ea typeface="Calibri" panose="020F0502020204030204"/>
                <a:cs typeface="Calibri"/>
              </a:rPr>
              <a:t> in </a:t>
            </a:r>
            <a:r>
              <a:rPr lang="es-ES" err="1">
                <a:ea typeface="Calibri" panose="020F0502020204030204"/>
                <a:cs typeface="Calibri"/>
              </a:rPr>
              <a:t>five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courses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year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>
                <a:ea typeface="Calibri" panose="020F0502020204030204"/>
                <a:cs typeface="Calibri"/>
              </a:rPr>
              <a:t>Do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see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any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problems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here</a:t>
            </a:r>
            <a:r>
              <a:rPr lang="es-ES">
                <a:ea typeface="Calibri" panose="020F0502020204030204"/>
                <a:cs typeface="Calibri"/>
              </a:rPr>
              <a:t>?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4043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Balance </a:t>
            </a:r>
            <a:r>
              <a:rPr lang="es-ES" err="1">
                <a:cs typeface="Calibri Light"/>
              </a:rPr>
              <a:t>between</a:t>
            </a:r>
            <a:r>
              <a:rPr lang="es-ES">
                <a:cs typeface="Calibri Light"/>
              </a:rPr>
              <a:t> variables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Constraints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also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help</a:t>
            </a:r>
            <a:r>
              <a:rPr lang="es-ES">
                <a:cs typeface="Calibri"/>
              </a:rPr>
              <a:t> set </a:t>
            </a:r>
            <a:r>
              <a:rPr lang="es-ES" err="1">
                <a:cs typeface="Calibri"/>
              </a:rPr>
              <a:t>strong</a:t>
            </a:r>
            <a:r>
              <a:rPr lang="es-ES">
                <a:cs typeface="Calibri"/>
              </a:rPr>
              <a:t> balance </a:t>
            </a:r>
            <a:r>
              <a:rPr lang="es-ES" err="1">
                <a:cs typeface="Calibri"/>
              </a:rPr>
              <a:t>between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</a:t>
            </a:r>
            <a:r>
              <a:rPr lang="es-ES">
                <a:cs typeface="Calibri"/>
              </a:rPr>
              <a:t> variables</a:t>
            </a:r>
            <a:endParaRPr lang="es-ES"/>
          </a:p>
          <a:p>
            <a:r>
              <a:rPr lang="es-ES" i="1" err="1">
                <a:ea typeface="Calibri" panose="020F0502020204030204"/>
                <a:cs typeface="Calibri"/>
              </a:rPr>
              <a:t>But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my</a:t>
            </a:r>
            <a:r>
              <a:rPr lang="es-ES" i="1">
                <a:ea typeface="Calibri" panose="020F0502020204030204"/>
                <a:cs typeface="Calibri"/>
              </a:rPr>
              <a:t> doctor has me </a:t>
            </a:r>
            <a:r>
              <a:rPr lang="es-ES" i="1" err="1">
                <a:ea typeface="Calibri" panose="020F0502020204030204"/>
                <a:cs typeface="Calibri"/>
              </a:rPr>
              <a:t>on</a:t>
            </a:r>
            <a:r>
              <a:rPr lang="es-ES" i="1">
                <a:ea typeface="Calibri" panose="020F0502020204030204"/>
                <a:cs typeface="Calibri"/>
              </a:rPr>
              <a:t> a </a:t>
            </a:r>
            <a:r>
              <a:rPr lang="es-ES" i="1" err="1">
                <a:ea typeface="Calibri" panose="020F0502020204030204"/>
                <a:cs typeface="Calibri"/>
              </a:rPr>
              <a:t>diet</a:t>
            </a:r>
            <a:r>
              <a:rPr lang="es-ES" i="1">
                <a:ea typeface="Calibri" panose="020F0502020204030204"/>
                <a:cs typeface="Calibri"/>
              </a:rPr>
              <a:t>. I </a:t>
            </a:r>
            <a:r>
              <a:rPr lang="es-ES" i="1" err="1">
                <a:ea typeface="Calibri" panose="020F0502020204030204"/>
                <a:cs typeface="Calibri"/>
              </a:rPr>
              <a:t>must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eat</a:t>
            </a:r>
            <a:r>
              <a:rPr lang="es-ES" i="1">
                <a:ea typeface="Calibri" panose="020F0502020204030204"/>
                <a:cs typeface="Calibri"/>
              </a:rPr>
              <a:t> at </a:t>
            </a:r>
            <a:r>
              <a:rPr lang="es-ES" i="1" err="1">
                <a:ea typeface="Calibri" panose="020F0502020204030204"/>
                <a:cs typeface="Calibri"/>
              </a:rPr>
              <a:t>least</a:t>
            </a:r>
            <a:r>
              <a:rPr lang="es-ES" i="1">
                <a:ea typeface="Calibri" panose="020F0502020204030204"/>
                <a:cs typeface="Calibri"/>
              </a:rPr>
              <a:t> 1.5 </a:t>
            </a:r>
            <a:r>
              <a:rPr lang="es-ES" i="1" err="1">
                <a:ea typeface="Calibri" panose="020F0502020204030204"/>
                <a:cs typeface="Calibri"/>
              </a:rPr>
              <a:t>grams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of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protein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for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each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gram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of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fat</a:t>
            </a:r>
            <a:endParaRPr lang="es-ES" i="1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32EB1E86-528A-0B83-97BA-C951F83B5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03281"/>
              </p:ext>
            </p:extLst>
          </p:nvPr>
        </p:nvGraphicFramePr>
        <p:xfrm>
          <a:off x="3988463" y="3538463"/>
          <a:ext cx="4237931" cy="245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71">
                  <a:extLst>
                    <a:ext uri="{9D8B030D-6E8A-4147-A177-3AD203B41FA5}">
                      <a16:colId xmlns:a16="http://schemas.microsoft.com/office/drawing/2014/main" val="455865169"/>
                    </a:ext>
                  </a:extLst>
                </a:gridCol>
                <a:gridCol w="1256195">
                  <a:extLst>
                    <a:ext uri="{9D8B030D-6E8A-4147-A177-3AD203B41FA5}">
                      <a16:colId xmlns:a16="http://schemas.microsoft.com/office/drawing/2014/main" val="1319726240"/>
                    </a:ext>
                  </a:extLst>
                </a:gridCol>
                <a:gridCol w="1477065">
                  <a:extLst>
                    <a:ext uri="{9D8B030D-6E8A-4147-A177-3AD203B41FA5}">
                      <a16:colId xmlns:a16="http://schemas.microsoft.com/office/drawing/2014/main" val="1088373714"/>
                    </a:ext>
                  </a:extLst>
                </a:gridCol>
              </a:tblGrid>
              <a:tr h="539475">
                <a:tc>
                  <a:txBody>
                    <a:bodyPr/>
                    <a:lstStyle/>
                    <a:p>
                      <a:r>
                        <a:rPr lang="es-ES" err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err="1"/>
                        <a:t>Peanut</a:t>
                      </a:r>
                      <a:r>
                        <a:rPr lang="es-ES"/>
                        <a:t> </a:t>
                      </a:r>
                      <a:r>
                        <a:rPr lang="es-ES" err="1"/>
                        <a:t>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err="1"/>
                        <a:t>Sandwich</a:t>
                      </a:r>
                      <a:r>
                        <a:rPr lang="es-ES"/>
                        <a:t>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50426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err="1"/>
                        <a:t>Calories</a:t>
                      </a:r>
                      <a:r>
                        <a:rPr lang="es-ES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1169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err="1"/>
                        <a:t>Fat</a:t>
                      </a:r>
                      <a:r>
                        <a:rPr lang="es-ES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50g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3g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31783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err="1"/>
                        <a:t>Protein</a:t>
                      </a:r>
                      <a:r>
                        <a:rPr lang="es-ES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25g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11g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81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701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Only</a:t>
            </a:r>
            <a:r>
              <a:rPr lang="es-ES">
                <a:cs typeface="Calibri Light"/>
              </a:rPr>
              <a:t> n </a:t>
            </a:r>
            <a:r>
              <a:rPr lang="es-ES" err="1">
                <a:cs typeface="Calibri Light"/>
              </a:rPr>
              <a:t>out</a:t>
            </a:r>
            <a:r>
              <a:rPr lang="es-ES">
                <a:cs typeface="Calibri Light"/>
              </a:rPr>
              <a:t> m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Burger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example</a:t>
            </a:r>
            <a:r>
              <a:rPr lang="es-ES">
                <a:ea typeface="Calibri" panose="020F0502020204030204"/>
                <a:cs typeface="Calibri"/>
              </a:rPr>
              <a:t>: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can </a:t>
            </a:r>
            <a:r>
              <a:rPr lang="es-ES" err="1">
                <a:ea typeface="Calibri" panose="020F0502020204030204"/>
                <a:cs typeface="Calibri"/>
              </a:rPr>
              <a:t>only</a:t>
            </a:r>
            <a:r>
              <a:rPr lang="es-ES">
                <a:ea typeface="Calibri" panose="020F0502020204030204"/>
                <a:cs typeface="Calibri"/>
              </a:rPr>
              <a:t> pick 1 (n) </a:t>
            </a:r>
            <a:r>
              <a:rPr lang="es-ES" err="1">
                <a:ea typeface="Calibri" panose="020F0502020204030204"/>
                <a:cs typeface="Calibri"/>
              </a:rPr>
              <a:t>out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3 (m)</a:t>
            </a:r>
          </a:p>
          <a:p>
            <a:r>
              <a:rPr lang="es-ES" err="1">
                <a:ea typeface="Calibri" panose="020F0502020204030204"/>
                <a:cs typeface="Calibri"/>
              </a:rPr>
              <a:t>Doesn't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necessarily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have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be </a:t>
            </a:r>
            <a:r>
              <a:rPr lang="es-ES" err="1">
                <a:ea typeface="Calibri" panose="020F0502020204030204"/>
                <a:cs typeface="Calibri"/>
              </a:rPr>
              <a:t>restricted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1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3130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Relaxing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constraints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through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the</a:t>
            </a:r>
            <a:r>
              <a:rPr lang="es-ES">
                <a:cs typeface="Calibri Light"/>
              </a:rPr>
              <a:t> target </a:t>
            </a:r>
            <a:r>
              <a:rPr lang="es-ES" err="1">
                <a:cs typeface="Calibri Light"/>
              </a:rPr>
              <a:t>function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Sometimes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become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strict</a:t>
            </a:r>
            <a:endParaRPr lang="es-ES" err="1"/>
          </a:p>
          <a:p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might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end</a:t>
            </a:r>
            <a:r>
              <a:rPr lang="es-ES">
                <a:cs typeface="Calibri"/>
              </a:rPr>
              <a:t> up </a:t>
            </a:r>
            <a:r>
              <a:rPr lang="es-ES" err="1">
                <a:cs typeface="Calibri"/>
              </a:rPr>
              <a:t>with</a:t>
            </a:r>
            <a:r>
              <a:rPr lang="es-ES">
                <a:cs typeface="Calibri"/>
              </a:rPr>
              <a:t> no </a:t>
            </a:r>
            <a:r>
              <a:rPr lang="es-ES" err="1">
                <a:cs typeface="Calibri"/>
              </a:rPr>
              <a:t>feasible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solution</a:t>
            </a:r>
          </a:p>
          <a:p>
            <a:r>
              <a:rPr lang="es-ES">
                <a:ea typeface="Calibri" panose="020F0502020204030204"/>
                <a:cs typeface="Calibri"/>
              </a:rPr>
              <a:t>A </a:t>
            </a:r>
            <a:r>
              <a:rPr lang="es-ES" err="1">
                <a:ea typeface="Calibri" panose="020F0502020204030204"/>
                <a:cs typeface="Calibri"/>
              </a:rPr>
              <a:t>possible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approach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relax</a:t>
            </a:r>
          </a:p>
          <a:p>
            <a:r>
              <a:rPr lang="es-ES" err="1">
                <a:ea typeface="Calibri" panose="020F0502020204030204"/>
                <a:cs typeface="Calibri"/>
              </a:rPr>
              <a:t>Instead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modeling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that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something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not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possible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we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model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it</a:t>
            </a:r>
            <a:r>
              <a:rPr lang="es-ES">
                <a:ea typeface="Calibri" panose="020F0502020204030204"/>
                <a:cs typeface="Calibri"/>
              </a:rPr>
              <a:t> as </a:t>
            </a:r>
            <a:r>
              <a:rPr lang="es-ES" i="1" err="1">
                <a:ea typeface="Calibri" panose="020F0502020204030204"/>
                <a:cs typeface="Calibri"/>
              </a:rPr>
              <a:t>highly</a:t>
            </a:r>
            <a:r>
              <a:rPr lang="es-ES" i="1">
                <a:ea typeface="Calibri" panose="020F0502020204030204"/>
                <a:cs typeface="Calibri"/>
              </a:rPr>
              <a:t> </a:t>
            </a:r>
            <a:r>
              <a:rPr lang="es-ES" i="1" err="1">
                <a:ea typeface="Calibri" panose="020F0502020204030204"/>
                <a:cs typeface="Calibri"/>
              </a:rPr>
              <a:t>undesirable</a:t>
            </a:r>
            <a:endParaRPr lang="es-ES" err="1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1642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Piecewise</a:t>
            </a:r>
            <a:r>
              <a:rPr lang="es-ES">
                <a:cs typeface="Calibri Light"/>
              </a:rPr>
              <a:t> target </a:t>
            </a:r>
            <a:r>
              <a:rPr lang="es-ES" err="1">
                <a:cs typeface="Calibri Light"/>
              </a:rPr>
              <a:t>functions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There</a:t>
            </a:r>
            <a:r>
              <a:rPr lang="es-ES">
                <a:cs typeface="Calibri"/>
              </a:rPr>
              <a:t> are </a:t>
            </a:r>
            <a:r>
              <a:rPr lang="es-ES" err="1">
                <a:cs typeface="Calibri"/>
              </a:rPr>
              <a:t>tricks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get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around</a:t>
            </a:r>
            <a:r>
              <a:rPr lang="es-ES">
                <a:cs typeface="Calibri"/>
              </a:rPr>
              <a:t> non-linear </a:t>
            </a:r>
            <a:r>
              <a:rPr lang="es-ES" err="1">
                <a:cs typeface="Calibri"/>
              </a:rPr>
              <a:t>behaviours</a:t>
            </a:r>
            <a:endParaRPr lang="es-ES" err="1">
              <a:ea typeface="Calibri" panose="020F0502020204030204"/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Piece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wise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functions</a:t>
            </a:r>
            <a:r>
              <a:rPr lang="es-ES">
                <a:ea typeface="Calibri" panose="020F0502020204030204"/>
                <a:cs typeface="Calibri"/>
              </a:rPr>
              <a:t> are a </a:t>
            </a:r>
            <a:r>
              <a:rPr lang="es-ES" err="1">
                <a:ea typeface="Calibri" panose="020F0502020204030204"/>
                <a:cs typeface="Calibri"/>
              </a:rPr>
              <a:t>common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one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D23BA8D3-A05D-1DF5-6B29-F20D103BB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753" y="3307874"/>
            <a:ext cx="2355971" cy="2406774"/>
          </a:xfrm>
          <a:prstGeom prst="rect">
            <a:avLst/>
          </a:prstGeom>
        </p:spPr>
      </p:pic>
      <p:pic>
        <p:nvPicPr>
          <p:cNvPr id="4" name="Imagen 4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14EC3BB4-BC68-CC8F-6905-08421725B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806" y="3305343"/>
            <a:ext cx="2401956" cy="240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07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Let's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make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an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example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A </a:t>
            </a:r>
            <a:r>
              <a:rPr lang="es-ES" err="1">
                <a:cs typeface="Calibri"/>
              </a:rPr>
              <a:t>company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builds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motorbikes</a:t>
            </a:r>
            <a:endParaRPr lang="es-ES" err="1">
              <a:ea typeface="Calibri" panose="020F0502020204030204"/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demand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next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months</a:t>
            </a:r>
            <a:r>
              <a:rPr lang="es-ES">
                <a:ea typeface="Calibri" panose="020F0502020204030204"/>
                <a:cs typeface="Calibri"/>
              </a:rPr>
              <a:t> are: 110, 120, 130, 100</a:t>
            </a:r>
          </a:p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initial</a:t>
            </a:r>
            <a:r>
              <a:rPr lang="es-ES">
                <a:ea typeface="Calibri" panose="020F0502020204030204"/>
                <a:cs typeface="Calibri"/>
              </a:rPr>
              <a:t> stock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20</a:t>
            </a:r>
          </a:p>
          <a:p>
            <a:r>
              <a:rPr lang="es-ES" err="1">
                <a:ea typeface="Calibri" panose="020F0502020204030204"/>
                <a:cs typeface="Calibri"/>
              </a:rPr>
              <a:t>Manufacturing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motorbike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costs</a:t>
            </a:r>
            <a:r>
              <a:rPr lang="es-ES">
                <a:ea typeface="Calibri" panose="020F0502020204030204"/>
                <a:cs typeface="Calibri"/>
              </a:rPr>
              <a:t> 1200€.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max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capacity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100 </a:t>
            </a:r>
            <a:r>
              <a:rPr lang="es-ES" err="1">
                <a:ea typeface="Calibri" panose="020F0502020204030204"/>
                <a:cs typeface="Calibri"/>
              </a:rPr>
              <a:t>motorbikes</a:t>
            </a:r>
            <a:r>
              <a:rPr lang="es-ES">
                <a:ea typeface="Calibri" panose="020F0502020204030204"/>
                <a:cs typeface="Calibri"/>
              </a:rPr>
              <a:t> per </a:t>
            </a:r>
            <a:r>
              <a:rPr lang="es-ES" err="1">
                <a:ea typeface="Calibri" panose="020F0502020204030204"/>
                <a:cs typeface="Calibri"/>
              </a:rPr>
              <a:t>month</a:t>
            </a:r>
          </a:p>
          <a:p>
            <a:r>
              <a:rPr lang="es-ES" err="1">
                <a:ea typeface="Calibri" panose="020F0502020204030204"/>
                <a:cs typeface="Calibri"/>
              </a:rPr>
              <a:t>With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overtime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labour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motorbikes</a:t>
            </a:r>
            <a:r>
              <a:rPr lang="es-ES">
                <a:ea typeface="Calibri" panose="020F0502020204030204"/>
                <a:cs typeface="Calibri"/>
              </a:rPr>
              <a:t> can </a:t>
            </a:r>
            <a:r>
              <a:rPr lang="es-ES" err="1">
                <a:ea typeface="Calibri" panose="020F0502020204030204"/>
                <a:cs typeface="Calibri"/>
              </a:rPr>
              <a:t>manufactured</a:t>
            </a:r>
            <a:r>
              <a:rPr lang="es-ES">
                <a:ea typeface="Calibri" panose="020F0502020204030204"/>
                <a:cs typeface="Calibri"/>
              </a:rPr>
              <a:t> at 1500€ </a:t>
            </a:r>
            <a:r>
              <a:rPr lang="es-ES" err="1">
                <a:ea typeface="Calibri" panose="020F0502020204030204"/>
                <a:cs typeface="Calibri"/>
              </a:rPr>
              <a:t>each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 err="1">
                <a:ea typeface="Calibri" panose="020F0502020204030204"/>
                <a:cs typeface="Calibri"/>
              </a:rPr>
              <a:t>Storing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motorbike</a:t>
            </a:r>
            <a:r>
              <a:rPr lang="es-ES">
                <a:ea typeface="Calibri" panose="020F0502020204030204"/>
                <a:cs typeface="Calibri"/>
              </a:rPr>
              <a:t> in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warehouse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month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costs</a:t>
            </a:r>
            <a:r>
              <a:rPr lang="es-ES">
                <a:ea typeface="Calibri" panose="020F0502020204030204"/>
                <a:cs typeface="Calibri"/>
              </a:rPr>
              <a:t> 100€.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warehouse</a:t>
            </a:r>
            <a:r>
              <a:rPr lang="es-ES">
                <a:ea typeface="Calibri" panose="020F0502020204030204"/>
                <a:cs typeface="Calibri"/>
              </a:rPr>
              <a:t> can </a:t>
            </a:r>
            <a:r>
              <a:rPr lang="es-ES" err="1">
                <a:ea typeface="Calibri" panose="020F0502020204030204"/>
                <a:cs typeface="Calibri"/>
              </a:rPr>
              <a:t>fit</a:t>
            </a:r>
            <a:r>
              <a:rPr lang="es-ES">
                <a:ea typeface="Calibri" panose="020F0502020204030204"/>
                <a:cs typeface="Calibri"/>
              </a:rPr>
              <a:t> 25 </a:t>
            </a:r>
            <a:r>
              <a:rPr lang="es-ES" err="1">
                <a:ea typeface="Calibri" panose="020F0502020204030204"/>
                <a:cs typeface="Calibri"/>
              </a:rPr>
              <a:t>motorbikes</a:t>
            </a:r>
          </a:p>
          <a:p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goal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satisfy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demand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while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minimizing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cost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1043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Solution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Regular </a:t>
            </a:r>
            <a:r>
              <a:rPr lang="es-ES" err="1">
                <a:cs typeface="Calibri"/>
              </a:rPr>
              <a:t>production</a:t>
            </a:r>
            <a:r>
              <a:rPr lang="es-ES">
                <a:cs typeface="Calibri"/>
              </a:rPr>
              <a:t>: 100, 100, 100, 100</a:t>
            </a:r>
          </a:p>
          <a:p>
            <a:r>
              <a:rPr lang="es-ES" err="1">
                <a:ea typeface="Calibri" panose="020F0502020204030204"/>
                <a:cs typeface="Calibri"/>
              </a:rPr>
              <a:t>Overtime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production</a:t>
            </a:r>
            <a:r>
              <a:rPr lang="es-ES">
                <a:ea typeface="Calibri" panose="020F0502020204030204"/>
                <a:cs typeface="Calibri"/>
              </a:rPr>
              <a:t>: 0, 10, 30, 0</a:t>
            </a:r>
          </a:p>
          <a:p>
            <a:r>
              <a:rPr lang="es-ES" err="1">
                <a:ea typeface="Calibri" panose="020F0502020204030204"/>
                <a:cs typeface="Calibri"/>
              </a:rPr>
              <a:t>Stored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units</a:t>
            </a:r>
            <a:r>
              <a:rPr lang="es-ES">
                <a:ea typeface="Calibri" panose="020F0502020204030204"/>
                <a:cs typeface="Calibri"/>
              </a:rPr>
              <a:t>: 10, 0, 0, 0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1899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Knapsack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ES" dirty="0" err="1">
                <a:cs typeface="Calibri"/>
              </a:rPr>
              <a:t>I'm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heading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flea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market</a:t>
            </a:r>
          </a:p>
          <a:p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stuff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money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I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small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knapsack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carry</a:t>
            </a:r>
            <a:r>
              <a:rPr lang="es-ES" dirty="0">
                <a:cs typeface="Calibri"/>
              </a:rPr>
              <a:t> 5 kg.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following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objects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Old </a:t>
            </a:r>
            <a:r>
              <a:rPr lang="es-ES" dirty="0" err="1">
                <a:ea typeface="Calibri" panose="020F0502020204030204"/>
                <a:cs typeface="Calibri"/>
              </a:rPr>
              <a:t>toothbrush</a:t>
            </a:r>
            <a:r>
              <a:rPr lang="es-ES" dirty="0">
                <a:ea typeface="Calibri" panose="020F0502020204030204"/>
                <a:cs typeface="Calibri"/>
              </a:rPr>
              <a:t> – 0.50€ - 0.01Kg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Digital camera - 200€ - 0.3Kg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Sony </a:t>
            </a:r>
            <a:r>
              <a:rPr lang="es-ES" dirty="0" err="1">
                <a:ea typeface="Calibri" panose="020F0502020204030204"/>
                <a:cs typeface="Calibri"/>
              </a:rPr>
              <a:t>headhpones</a:t>
            </a:r>
            <a:r>
              <a:rPr lang="es-ES" dirty="0">
                <a:ea typeface="Calibri" panose="020F0502020204030204"/>
                <a:cs typeface="Calibri"/>
              </a:rPr>
              <a:t> - 150€ - 0.4Kg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PS5 - 400€ - 1.5Kg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Antique radio – 600€ - 2.7Kg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 piano - 3000€ - 400Kg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should</a:t>
            </a:r>
            <a:r>
              <a:rPr lang="es-ES" dirty="0">
                <a:ea typeface="Calibri" panose="020F0502020204030204"/>
                <a:cs typeface="Calibri"/>
              </a:rPr>
              <a:t> I </a:t>
            </a:r>
            <a:r>
              <a:rPr lang="es-ES" dirty="0" err="1">
                <a:ea typeface="Calibri" panose="020F0502020204030204"/>
                <a:cs typeface="Calibri"/>
              </a:rPr>
              <a:t>take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me?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432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Work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</a:t>
            </a:r>
            <a:r>
              <a:rPr lang="es-ES">
                <a:cs typeface="Calibri"/>
              </a:rPr>
              <a:t> case 2</a:t>
            </a:r>
            <a:endParaRPr lang="es-ES"/>
          </a:p>
          <a:p>
            <a:r>
              <a:rPr lang="es-ES" err="1">
                <a:cs typeface="Calibri"/>
              </a:rPr>
              <a:t>Read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through</a:t>
            </a:r>
            <a:r>
              <a:rPr lang="es-ES">
                <a:cs typeface="Calibri"/>
              </a:rPr>
              <a:t> </a:t>
            </a:r>
            <a:r>
              <a:rPr lang="es-ES">
                <a:cs typeface="Calibri"/>
                <a:hlinkClick r:id="rId2"/>
              </a:rPr>
              <a:t>Neos interesting webpage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optimization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types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problems</a:t>
            </a:r>
            <a:r>
              <a:rPr lang="es-ES">
                <a:cs typeface="Calibri"/>
              </a:rPr>
              <a:t> and </a:t>
            </a:r>
            <a:r>
              <a:rPr lang="es-ES" err="1">
                <a:cs typeface="Calibri"/>
              </a:rPr>
              <a:t>taxonomies</a:t>
            </a:r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25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Lecture 7</vt:lpstr>
      <vt:lpstr>Today</vt:lpstr>
      <vt:lpstr>Modeling a problem</vt:lpstr>
      <vt:lpstr>Target functions</vt:lpstr>
      <vt:lpstr>Target functions  - Utility</vt:lpstr>
      <vt:lpstr>Utility example</vt:lpstr>
      <vt:lpstr>Utility example</vt:lpstr>
      <vt:lpstr>Multiobjective problems</vt:lpstr>
      <vt:lpstr>Multiobjective problems – Portfolio mix</vt:lpstr>
      <vt:lpstr>Multiobjective problems – Strategy one</vt:lpstr>
      <vt:lpstr>Multiobjective problems – Strategy two</vt:lpstr>
      <vt:lpstr>Decision variables</vt:lpstr>
      <vt:lpstr>Binary helps us model choices</vt:lpstr>
      <vt:lpstr>Binary helps us model choices</vt:lpstr>
      <vt:lpstr>Routine constraints</vt:lpstr>
      <vt:lpstr>Min-max</vt:lpstr>
      <vt:lpstr>Min-max trouble</vt:lpstr>
      <vt:lpstr>Balance between variables</vt:lpstr>
      <vt:lpstr>Only n out m</vt:lpstr>
      <vt:lpstr>Relaxing constraints through the target function</vt:lpstr>
      <vt:lpstr>Piecewise target functions</vt:lpstr>
      <vt:lpstr>Let's make an example</vt:lpstr>
      <vt:lpstr>Solution</vt:lpstr>
      <vt:lpstr>Knapsack problem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33</cp:revision>
  <dcterms:created xsi:type="dcterms:W3CDTF">2022-04-19T18:19:05Z</dcterms:created>
  <dcterms:modified xsi:type="dcterms:W3CDTF">2022-05-13T07:05:07Z</dcterms:modified>
</cp:coreProperties>
</file>