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7" r:id="rId5"/>
    <p:sldId id="289" r:id="rId6"/>
    <p:sldId id="288" r:id="rId7"/>
    <p:sldId id="298" r:id="rId8"/>
    <p:sldId id="293" r:id="rId9"/>
    <p:sldId id="294" r:id="rId10"/>
    <p:sldId id="295" r:id="rId11"/>
    <p:sldId id="296" r:id="rId12"/>
    <p:sldId id="291" r:id="rId13"/>
    <p:sldId id="292" r:id="rId14"/>
    <p:sldId id="297" r:id="rId15"/>
    <p:sldId id="286" r:id="rId16"/>
    <p:sldId id="258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60ECF142-F3A1-40F1-B422-ED2A6832CFD9}" v="175" dt="2022-04-19T18:28:33.743"/>
    <p1510:client id="{B51F2BA9-1801-4B47-927A-87ADFF023AC7}" v="1322" dt="2022-05-01T18:10:14.795"/>
    <p1510:client id="{BBD1FFA5-1C72-41E8-8AD2-048A744DD46E}" v="45" dt="2022-05-02T20:27:39.001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h_kkR6m8H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6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Introduction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Applications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Why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useful</a:t>
            </a:r>
            <a:endParaRPr lang="es-ES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Drawbacks</a:t>
            </a:r>
          </a:p>
          <a:p>
            <a:pPr lvl="2"/>
            <a:endParaRPr lang="es-ES"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optimization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/>
                <a:cs typeface="Calibri"/>
              </a:rPr>
              <a:t>Define a real-</a:t>
            </a:r>
            <a:r>
              <a:rPr lang="es-ES" dirty="0" err="1">
                <a:ea typeface="Calibri"/>
                <a:cs typeface="Calibri"/>
              </a:rPr>
              <a:t>world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</a:t>
            </a:r>
            <a:r>
              <a:rPr lang="es-ES" dirty="0">
                <a:ea typeface="Calibri"/>
                <a:cs typeface="Calibri"/>
              </a:rPr>
              <a:t> as a </a:t>
            </a:r>
            <a:r>
              <a:rPr lang="es-ES" dirty="0" err="1">
                <a:ea typeface="Calibri"/>
                <a:cs typeface="Calibri"/>
              </a:rPr>
              <a:t>function</a:t>
            </a:r>
            <a:r>
              <a:rPr lang="es-ES" dirty="0">
                <a:ea typeface="Calibri"/>
                <a:cs typeface="Calibri"/>
              </a:rPr>
              <a:t> and a set </a:t>
            </a:r>
            <a:r>
              <a:rPr lang="es-ES" dirty="0" err="1">
                <a:ea typeface="Calibri"/>
                <a:cs typeface="Calibri"/>
              </a:rPr>
              <a:t>of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equations</a:t>
            </a:r>
            <a:endParaRPr lang="es-ES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Apply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maximizes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minimizes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19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Modeling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problem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/>
                <a:cs typeface="Calibri"/>
              </a:rPr>
              <a:t>Three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elements</a:t>
            </a:r>
            <a:r>
              <a:rPr lang="es-ES" dirty="0">
                <a:ea typeface="Calibri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/>
                <a:cs typeface="Calibri"/>
              </a:rPr>
              <a:t>Decision</a:t>
            </a:r>
            <a:r>
              <a:rPr lang="es-ES" dirty="0">
                <a:ea typeface="Calibri"/>
                <a:cs typeface="Calibri"/>
              </a:rPr>
              <a:t> variable: </a:t>
            </a:r>
            <a:r>
              <a:rPr lang="es-ES" dirty="0" err="1">
                <a:ea typeface="Calibri"/>
                <a:cs typeface="Calibri"/>
              </a:rPr>
              <a:t>what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we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need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to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choose</a:t>
            </a:r>
            <a:r>
              <a:rPr lang="es-ES" dirty="0">
                <a:ea typeface="Calibri"/>
                <a:cs typeface="Calibri"/>
              </a:rPr>
              <a:t>/decide</a:t>
            </a:r>
          </a:p>
          <a:p>
            <a:pPr lvl="1"/>
            <a:r>
              <a:rPr lang="es-ES" dirty="0">
                <a:ea typeface="Calibri"/>
                <a:cs typeface="Calibri"/>
              </a:rPr>
              <a:t>Target </a:t>
            </a:r>
            <a:r>
              <a:rPr lang="es-ES" dirty="0" err="1">
                <a:ea typeface="Calibri"/>
                <a:cs typeface="Calibri"/>
              </a:rPr>
              <a:t>function</a:t>
            </a:r>
            <a:r>
              <a:rPr lang="es-ES" dirty="0">
                <a:ea typeface="Calibri"/>
                <a:cs typeface="Calibri"/>
              </a:rPr>
              <a:t>: </a:t>
            </a:r>
            <a:r>
              <a:rPr lang="es-ES" dirty="0" err="1">
                <a:ea typeface="Calibri"/>
                <a:cs typeface="Calibri"/>
              </a:rPr>
              <a:t>our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description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what</a:t>
            </a:r>
            <a:r>
              <a:rPr lang="es-ES" dirty="0">
                <a:ea typeface="Calibri"/>
                <a:cs typeface="Calibri"/>
              </a:rPr>
              <a:t> "</a:t>
            </a:r>
            <a:r>
              <a:rPr lang="es-ES" dirty="0" err="1">
                <a:ea typeface="Calibri"/>
                <a:cs typeface="Calibri"/>
              </a:rPr>
              <a:t>good</a:t>
            </a:r>
            <a:r>
              <a:rPr lang="es-ES" dirty="0">
                <a:ea typeface="Calibri"/>
                <a:cs typeface="Calibri"/>
              </a:rPr>
              <a:t>" </a:t>
            </a:r>
            <a:r>
              <a:rPr lang="es-ES" dirty="0" err="1">
                <a:ea typeface="Calibri"/>
                <a:cs typeface="Calibri"/>
              </a:rPr>
              <a:t>means</a:t>
            </a:r>
          </a:p>
          <a:p>
            <a:pPr lvl="1"/>
            <a:r>
              <a:rPr lang="es-ES" dirty="0" err="1">
                <a:ea typeface="Calibri"/>
                <a:cs typeface="Calibri"/>
              </a:rPr>
              <a:t>Constraints</a:t>
            </a:r>
            <a:r>
              <a:rPr lang="es-ES" dirty="0">
                <a:ea typeface="Calibri"/>
                <a:cs typeface="Calibri"/>
              </a:rPr>
              <a:t>: </a:t>
            </a:r>
            <a:r>
              <a:rPr lang="es-ES" dirty="0" err="1">
                <a:ea typeface="Calibri"/>
                <a:cs typeface="Calibri"/>
              </a:rPr>
              <a:t>what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possible</a:t>
            </a:r>
            <a:r>
              <a:rPr lang="es-ES" dirty="0">
                <a:ea typeface="Calibri"/>
                <a:cs typeface="Calibri"/>
              </a:rPr>
              <a:t> and </a:t>
            </a:r>
            <a:r>
              <a:rPr lang="es-ES" dirty="0" err="1">
                <a:ea typeface="Calibri"/>
                <a:cs typeface="Calibri"/>
              </a:rPr>
              <a:t>what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not</a:t>
            </a:r>
          </a:p>
          <a:p>
            <a:r>
              <a:rPr lang="es-ES" dirty="0" err="1">
                <a:ea typeface="Calibri"/>
                <a:cs typeface="Calibri"/>
              </a:rPr>
              <a:t>Let's</a:t>
            </a:r>
            <a:r>
              <a:rPr lang="es-ES" dirty="0">
                <a:ea typeface="Calibri" panose="020F0502020204030204"/>
                <a:cs typeface="Calibri"/>
              </a:rPr>
              <a:t> do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example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ea typeface="Calibri Light"/>
                <a:cs typeface="Calibri Light"/>
              </a:rPr>
              <a:t>Example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8541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lunch. I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eat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peanut-butter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sandwich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I'm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hungry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hell</a:t>
            </a:r>
            <a:r>
              <a:rPr lang="es-ES" dirty="0">
                <a:ea typeface="Calibri" panose="020F0502020204030204"/>
                <a:cs typeface="Calibri"/>
              </a:rPr>
              <a:t>, so I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calories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possible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doctor has me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diet</a:t>
            </a:r>
            <a:r>
              <a:rPr lang="es-ES" dirty="0">
                <a:ea typeface="Calibri" panose="020F0502020204030204"/>
                <a:cs typeface="Calibri"/>
              </a:rPr>
              <a:t>. I </a:t>
            </a:r>
            <a:r>
              <a:rPr lang="es-ES" dirty="0" err="1">
                <a:ea typeface="Calibri" panose="020F0502020204030204"/>
                <a:cs typeface="Calibri"/>
              </a:rPr>
              <a:t>must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eat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least</a:t>
            </a:r>
            <a:r>
              <a:rPr lang="es-ES" dirty="0">
                <a:ea typeface="Calibri" panose="020F0502020204030204"/>
                <a:cs typeface="Calibri"/>
              </a:rPr>
              <a:t> 1.5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protein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gram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fat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200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peanut-butter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300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bread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should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sandwich</a:t>
            </a:r>
            <a:r>
              <a:rPr lang="es-ES" dirty="0">
                <a:ea typeface="Calibri" panose="020F0502020204030204"/>
                <a:cs typeface="Calibri"/>
              </a:rPr>
              <a:t> look 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r>
              <a:rPr lang="es-ES" dirty="0">
                <a:ea typeface="Calibri" panose="020F0502020204030204"/>
                <a:cs typeface="Calibri"/>
              </a:rPr>
              <a:t>? 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Un sándwich partido a la mitad&#10;&#10;Descripción generada automáticamente">
            <a:extLst>
              <a:ext uri="{FF2B5EF4-FFF2-40B4-BE49-F238E27FC236}">
                <a16:creationId xmlns:a16="http://schemas.microsoft.com/office/drawing/2014/main" id="{AB5C8816-B3CA-ABEA-F0FC-243921B25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182" y="1830079"/>
            <a:ext cx="2312504" cy="1762190"/>
          </a:xfrm>
          <a:prstGeom prst="rect">
            <a:avLst/>
          </a:prstGeom>
        </p:spPr>
      </p:pic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DCC2556F-78E0-C947-88AA-D2A9BA776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074222"/>
              </p:ext>
            </p:extLst>
          </p:nvPr>
        </p:nvGraphicFramePr>
        <p:xfrm>
          <a:off x="7511333" y="3693072"/>
          <a:ext cx="4237931" cy="245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71">
                  <a:extLst>
                    <a:ext uri="{9D8B030D-6E8A-4147-A177-3AD203B41FA5}">
                      <a16:colId xmlns:a16="http://schemas.microsoft.com/office/drawing/2014/main" val="455865169"/>
                    </a:ext>
                  </a:extLst>
                </a:gridCol>
                <a:gridCol w="1256195">
                  <a:extLst>
                    <a:ext uri="{9D8B030D-6E8A-4147-A177-3AD203B41FA5}">
                      <a16:colId xmlns:a16="http://schemas.microsoft.com/office/drawing/2014/main" val="1319726240"/>
                    </a:ext>
                  </a:extLst>
                </a:gridCol>
                <a:gridCol w="1477065">
                  <a:extLst>
                    <a:ext uri="{9D8B030D-6E8A-4147-A177-3AD203B41FA5}">
                      <a16:colId xmlns:a16="http://schemas.microsoft.com/office/drawing/2014/main" val="1088373714"/>
                    </a:ext>
                  </a:extLst>
                </a:gridCol>
              </a:tblGrid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Peanut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Sandwich</a:t>
                      </a:r>
                      <a:r>
                        <a:rPr lang="es-ES" dirty="0"/>
                        <a:t>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50426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Calories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1169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Fat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31783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Protein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11g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81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76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Solving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model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/>
                <a:cs typeface="Calibri"/>
              </a:rPr>
              <a:t>Models</a:t>
            </a:r>
            <a:r>
              <a:rPr lang="es-ES" dirty="0">
                <a:ea typeface="Calibri"/>
                <a:cs typeface="Calibri"/>
              </a:rPr>
              <a:t> are </a:t>
            </a:r>
            <a:r>
              <a:rPr lang="es-ES" dirty="0" err="1">
                <a:ea typeface="Calibri"/>
                <a:cs typeface="Calibri"/>
              </a:rPr>
              <a:t>optimized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with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solvers</a:t>
            </a:r>
            <a:r>
              <a:rPr lang="es-ES" dirty="0">
                <a:ea typeface="Calibri"/>
                <a:cs typeface="Calibri"/>
              </a:rPr>
              <a:t> (aka </a:t>
            </a:r>
            <a:r>
              <a:rPr lang="es-ES" dirty="0" err="1">
                <a:ea typeface="Calibri"/>
                <a:cs typeface="Calibri"/>
              </a:rPr>
              <a:t>an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algorithm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that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finds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the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optimal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decision</a:t>
            </a:r>
            <a:r>
              <a:rPr lang="es-ES" dirty="0">
                <a:ea typeface="Calibri"/>
                <a:cs typeface="Calibri"/>
              </a:rPr>
              <a:t> variable </a:t>
            </a:r>
            <a:r>
              <a:rPr lang="es-ES" dirty="0" err="1">
                <a:ea typeface="Calibri"/>
                <a:cs typeface="Calibri"/>
              </a:rPr>
              <a:t>values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for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)</a:t>
            </a:r>
          </a:p>
          <a:p>
            <a:r>
              <a:rPr lang="es-ES" dirty="0" err="1">
                <a:ea typeface="Calibri"/>
                <a:cs typeface="Calibri"/>
              </a:rPr>
              <a:t>The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right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solver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for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depends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how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modeled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</a:t>
            </a:r>
            <a:endParaRPr lang="es-ES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Some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problems</a:t>
            </a:r>
            <a:r>
              <a:rPr lang="es-ES" dirty="0">
                <a:ea typeface="Calibri"/>
                <a:cs typeface="Calibri"/>
              </a:rPr>
              <a:t> are </a:t>
            </a:r>
            <a:r>
              <a:rPr lang="es-ES" dirty="0" err="1">
                <a:ea typeface="Calibri"/>
                <a:cs typeface="Calibri"/>
              </a:rPr>
              <a:t>easy</a:t>
            </a:r>
            <a:r>
              <a:rPr lang="es-ES" dirty="0">
                <a:ea typeface="Calibri"/>
                <a:cs typeface="Calibri"/>
              </a:rPr>
              <a:t> and </a:t>
            </a:r>
            <a:r>
              <a:rPr lang="es-ES" dirty="0" err="1">
                <a:ea typeface="Calibri"/>
                <a:cs typeface="Calibri"/>
              </a:rPr>
              <a:t>have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straigthforward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solvers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some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don't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have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solvers</a:t>
            </a:r>
            <a:r>
              <a:rPr lang="es-ES" dirty="0">
                <a:ea typeface="Calibri"/>
                <a:cs typeface="Calibri"/>
              </a:rPr>
              <a:t> at </a:t>
            </a:r>
            <a:r>
              <a:rPr lang="es-ES" dirty="0" err="1">
                <a:ea typeface="Calibri"/>
                <a:cs typeface="Calibri"/>
              </a:rPr>
              <a:t>all</a:t>
            </a:r>
          </a:p>
          <a:p>
            <a:r>
              <a:rPr lang="es-ES" dirty="0" err="1">
                <a:ea typeface="Calibri"/>
                <a:cs typeface="Calibri"/>
              </a:rPr>
              <a:t>Let's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previous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721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Ramping</a:t>
            </a:r>
            <a:r>
              <a:rPr lang="es-ES" dirty="0">
                <a:cs typeface="Calibri Light"/>
              </a:rPr>
              <a:t> up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I </a:t>
            </a:r>
            <a:r>
              <a:rPr lang="es-ES" dirty="0" err="1">
                <a:cs typeface="Calibri"/>
              </a:rPr>
              <a:t>solve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I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>
                <a:cs typeface="Calibri"/>
              </a:rPr>
              <a:t>100 </a:t>
            </a:r>
            <a:r>
              <a:rPr lang="es-ES" dirty="0" err="1">
                <a:cs typeface="Calibri"/>
              </a:rPr>
              <a:t>ingredients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Restrictions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mixes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(I </a:t>
            </a:r>
            <a:r>
              <a:rPr lang="es-ES" dirty="0" err="1">
                <a:cs typeface="Calibri"/>
              </a:rPr>
              <a:t>won't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shrimps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Nutella)</a:t>
            </a:r>
          </a:p>
          <a:p>
            <a:pPr lvl="1"/>
            <a:r>
              <a:rPr lang="es-ES" dirty="0">
                <a:cs typeface="Calibri"/>
              </a:rPr>
              <a:t>50 </a:t>
            </a:r>
            <a:r>
              <a:rPr lang="es-ES" dirty="0" err="1">
                <a:cs typeface="Calibri"/>
              </a:rPr>
              <a:t>dietary</a:t>
            </a:r>
            <a:r>
              <a:rPr lang="es-ES" dirty="0">
                <a:cs typeface="Calibri"/>
              </a:rPr>
              <a:t> rules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my</a:t>
            </a:r>
            <a:r>
              <a:rPr lang="es-ES" dirty="0">
                <a:cs typeface="Calibri"/>
              </a:rPr>
              <a:t> doctor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360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Simplex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classic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solver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https://youtu.be/RO5477EKlXE?t=234</a:t>
            </a:r>
            <a:endParaRPr lang="es-ES"/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803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Linear </a:t>
            </a:r>
            <a:r>
              <a:rPr lang="es-ES" dirty="0" err="1">
                <a:cs typeface="Calibri Light"/>
              </a:rPr>
              <a:t>Programming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Maximizes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minimizes</a:t>
            </a:r>
            <a:r>
              <a:rPr lang="es-ES" dirty="0">
                <a:ea typeface="+mn-lt"/>
                <a:cs typeface="+mn-lt"/>
              </a:rPr>
              <a:t> a target </a:t>
            </a:r>
            <a:r>
              <a:rPr lang="es-ES" dirty="0" err="1">
                <a:ea typeface="+mn-lt"/>
                <a:cs typeface="+mn-lt"/>
              </a:rPr>
              <a:t>function</a:t>
            </a:r>
          </a:p>
          <a:p>
            <a:r>
              <a:rPr lang="es-ES" dirty="0" err="1">
                <a:ea typeface="+mn-lt"/>
                <a:cs typeface="+mn-lt"/>
              </a:rPr>
              <a:t>Contains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constraints</a:t>
            </a:r>
          </a:p>
          <a:p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are "alternatives":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something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control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modify</a:t>
            </a:r>
          </a:p>
          <a:p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equations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purely</a:t>
            </a:r>
            <a:r>
              <a:rPr lang="es-ES" dirty="0">
                <a:cs typeface="Calibri"/>
              </a:rPr>
              <a:t> linear: no </a:t>
            </a:r>
            <a:r>
              <a:rPr lang="es-ES" dirty="0" err="1">
                <a:cs typeface="Calibri"/>
              </a:rPr>
              <a:t>ifs</a:t>
            </a:r>
            <a:r>
              <a:rPr lang="es-ES" dirty="0">
                <a:cs typeface="Calibri"/>
              </a:rPr>
              <a:t>, no ^2, no logs, etc.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797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Other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areas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out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there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Integer</a:t>
            </a:r>
            <a:r>
              <a:rPr lang="es-ES" dirty="0">
                <a:ea typeface="+mn-lt"/>
                <a:cs typeface="+mn-lt"/>
              </a:rPr>
              <a:t> linear </a:t>
            </a:r>
            <a:r>
              <a:rPr lang="es-ES" dirty="0" err="1">
                <a:ea typeface="+mn-lt"/>
                <a:cs typeface="+mn-lt"/>
              </a:rPr>
              <a:t>programming</a:t>
            </a:r>
            <a:r>
              <a:rPr lang="es-ES" dirty="0">
                <a:ea typeface="+mn-lt"/>
                <a:cs typeface="+mn-lt"/>
              </a:rPr>
              <a:t> 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cs typeface="Calibri"/>
              </a:rPr>
              <a:t>Mixed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integer</a:t>
            </a:r>
            <a:r>
              <a:rPr lang="es-ES" dirty="0">
                <a:cs typeface="Calibri"/>
              </a:rPr>
              <a:t> linear programming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Quadratic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programming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Non-linear </a:t>
            </a:r>
            <a:r>
              <a:rPr lang="es-ES" dirty="0" err="1">
                <a:ea typeface="Calibri" panose="020F0502020204030204"/>
                <a:cs typeface="Calibri"/>
              </a:rPr>
              <a:t>programming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Mixed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integer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quadratic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programming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Mixed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integer</a:t>
            </a:r>
            <a:r>
              <a:rPr lang="es-ES" dirty="0">
                <a:ea typeface="Calibri" panose="020F0502020204030204"/>
                <a:cs typeface="Calibri"/>
              </a:rPr>
              <a:t> non-linear </a:t>
            </a:r>
            <a:r>
              <a:rPr lang="es-ES" dirty="0" err="1">
                <a:ea typeface="Calibri" panose="020F0502020204030204"/>
                <a:cs typeface="Calibri"/>
              </a:rPr>
              <a:t>programming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/>
              <a:t>Quadratically</a:t>
            </a:r>
            <a:r>
              <a:rPr lang="es-ES" dirty="0"/>
              <a:t> </a:t>
            </a:r>
            <a:r>
              <a:rPr lang="es-ES" dirty="0" err="1"/>
              <a:t>constrained</a:t>
            </a:r>
            <a:r>
              <a:rPr lang="es-ES" dirty="0"/>
              <a:t> </a:t>
            </a:r>
            <a:r>
              <a:rPr lang="es-ES" dirty="0" err="1"/>
              <a:t>quadratic</a:t>
            </a:r>
            <a:r>
              <a:rPr lang="es-ES" dirty="0"/>
              <a:t> </a:t>
            </a:r>
            <a:r>
              <a:rPr lang="es-ES" dirty="0" err="1"/>
              <a:t>programming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998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Feasibility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Sometimes</a:t>
            </a:r>
            <a:r>
              <a:rPr lang="es-ES" dirty="0">
                <a:ea typeface="+mn-lt"/>
                <a:cs typeface="+mn-lt"/>
              </a:rPr>
              <a:t>, no </a:t>
            </a:r>
            <a:r>
              <a:rPr lang="es-ES" dirty="0" err="1">
                <a:ea typeface="+mn-lt"/>
                <a:cs typeface="+mn-lt"/>
              </a:rPr>
              <a:t>solutions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exist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problematic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might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relax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constraints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82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Applications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/>
                <a:cs typeface="Calibri"/>
              </a:rPr>
              <a:t>Sky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the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limit</a:t>
            </a:r>
            <a:r>
              <a:rPr lang="es-ES" dirty="0">
                <a:ea typeface="Calibri"/>
                <a:cs typeface="Calibri"/>
              </a:rPr>
              <a:t>! </a:t>
            </a:r>
            <a:r>
              <a:rPr lang="es-ES" dirty="0" err="1">
                <a:ea typeface="Calibri"/>
                <a:cs typeface="Calibri"/>
              </a:rPr>
              <a:t>If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can </a:t>
            </a:r>
            <a:r>
              <a:rPr lang="es-ES" dirty="0" err="1">
                <a:ea typeface="Calibri"/>
                <a:cs typeface="Calibri"/>
              </a:rPr>
              <a:t>model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properly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can </a:t>
            </a:r>
            <a:r>
              <a:rPr lang="es-ES" dirty="0" err="1">
                <a:ea typeface="Calibri"/>
                <a:cs typeface="Calibri"/>
              </a:rPr>
              <a:t>optimize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it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examples</a:t>
            </a:r>
            <a:r>
              <a:rPr lang="es-ES" dirty="0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Meal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diet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design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Workforce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scheduling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Investment</a:t>
            </a:r>
            <a:r>
              <a:rPr lang="es-ES" dirty="0">
                <a:ea typeface="Calibri" panose="020F0502020204030204"/>
                <a:cs typeface="Calibri"/>
              </a:rPr>
              <a:t> portfolio </a:t>
            </a:r>
            <a:r>
              <a:rPr lang="es-ES" dirty="0" err="1">
                <a:ea typeface="Calibri" panose="020F0502020204030204"/>
                <a:cs typeface="Calibri"/>
              </a:rPr>
              <a:t>design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Transport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planning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70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useful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/>
                <a:cs typeface="Calibri"/>
              </a:rPr>
              <a:t>Some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optimization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models</a:t>
            </a:r>
            <a:r>
              <a:rPr lang="es-ES" dirty="0">
                <a:ea typeface="Calibri"/>
                <a:cs typeface="Calibri"/>
              </a:rPr>
              <a:t> can </a:t>
            </a:r>
            <a:r>
              <a:rPr lang="es-ES" dirty="0" err="1">
                <a:ea typeface="Calibri"/>
                <a:cs typeface="Calibri"/>
              </a:rPr>
              <a:t>solved</a:t>
            </a:r>
            <a:r>
              <a:rPr lang="es-ES" dirty="0">
                <a:ea typeface="Calibri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/>
                <a:cs typeface="Calibri"/>
              </a:rPr>
              <a:t>With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guaranteed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optimal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solutions</a:t>
            </a:r>
            <a:endParaRPr lang="es-ES" dirty="0">
              <a:ea typeface="Calibri"/>
              <a:cs typeface="Calibri"/>
            </a:endParaRPr>
          </a:p>
          <a:p>
            <a:pPr lvl="1"/>
            <a:r>
              <a:rPr lang="es-ES" dirty="0" err="1">
                <a:ea typeface="Calibri"/>
                <a:cs typeface="Calibri"/>
              </a:rPr>
              <a:t>Fast</a:t>
            </a:r>
            <a:endParaRPr lang="es-ES" dirty="0">
              <a:ea typeface="Calibri"/>
              <a:cs typeface="Calibri"/>
            </a:endParaRPr>
          </a:p>
          <a:p>
            <a:r>
              <a:rPr lang="es-ES" dirty="0">
                <a:ea typeface="Calibri"/>
                <a:cs typeface="Calibri"/>
              </a:rPr>
              <a:t>Can deal </a:t>
            </a:r>
            <a:r>
              <a:rPr lang="es-ES" dirty="0" err="1">
                <a:ea typeface="Calibri"/>
                <a:cs typeface="Calibri"/>
              </a:rPr>
              <a:t>with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large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fast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if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modeled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properly</a:t>
            </a:r>
            <a:endParaRPr lang="es-ES">
              <a:ea typeface="Calibri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White-box: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details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procedure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clear</a:t>
            </a:r>
            <a:r>
              <a:rPr lang="es-ES" dirty="0">
                <a:ea typeface="Calibri" panose="020F0502020204030204"/>
                <a:cs typeface="Calibri"/>
              </a:rPr>
              <a:t> and can be </a:t>
            </a:r>
            <a:r>
              <a:rPr lang="es-ES" dirty="0" err="1">
                <a:ea typeface="Calibri" panose="020F0502020204030204"/>
                <a:cs typeface="Calibri"/>
              </a:rPr>
              <a:t>examined</a:t>
            </a:r>
            <a:endParaRPr lang="es-ES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090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Drawbacks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thorough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understanding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specific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numbers</a:t>
            </a:r>
          </a:p>
          <a:p>
            <a:r>
              <a:rPr lang="es-ES" dirty="0" err="1">
                <a:cs typeface="Calibri"/>
              </a:rPr>
              <a:t>Doesn't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enjoy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uncertainty</a:t>
            </a:r>
          </a:p>
          <a:p>
            <a:r>
              <a:rPr lang="es-ES" dirty="0">
                <a:cs typeface="Calibri"/>
              </a:rPr>
              <a:t>Real </a:t>
            </a:r>
            <a:r>
              <a:rPr lang="es-ES" dirty="0" err="1">
                <a:cs typeface="Calibri"/>
              </a:rPr>
              <a:t>life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situations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become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complicated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equations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very-very-very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fast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6077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Sandwich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details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Solution</a:t>
            </a:r>
            <a:r>
              <a:rPr lang="es-ES" dirty="0">
                <a:ea typeface="+mn-lt"/>
                <a:cs typeface="+mn-lt"/>
              </a:rPr>
              <a:t> (39PB, 300B)</a:t>
            </a:r>
            <a:endParaRPr lang="es-ES" dirty="0"/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Imagen que contiene Tabla&#10;&#10;Descripción generada automáticamente">
            <a:extLst>
              <a:ext uri="{FF2B5EF4-FFF2-40B4-BE49-F238E27FC236}">
                <a16:creationId xmlns:a16="http://schemas.microsoft.com/office/drawing/2014/main" id="{AFA9C22C-FE2A-3BD7-9836-F624C50B8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688" y="2554495"/>
            <a:ext cx="3509755" cy="1207880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4E80DA47-1E0B-14CF-B741-79781737F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054" y="4089468"/>
            <a:ext cx="3867978" cy="4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8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Finish</a:t>
            </a:r>
            <a:r>
              <a:rPr lang="es-ES" dirty="0">
                <a:cs typeface="Calibri"/>
              </a:rPr>
              <a:t> case 1</a:t>
            </a:r>
          </a:p>
          <a:p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Optional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Go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a </a:t>
            </a:r>
            <a:r>
              <a:rPr lang="es-ES" dirty="0">
                <a:cs typeface="Calibri"/>
                <a:hlinkClick r:id="rId2"/>
              </a:rPr>
              <a:t>nicer explanation on the Simplex algorithm</a:t>
            </a: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Lecture 6</vt:lpstr>
      <vt:lpstr>Today</vt:lpstr>
      <vt:lpstr>What is optimization</vt:lpstr>
      <vt:lpstr>Modeling a problem</vt:lpstr>
      <vt:lpstr>Example</vt:lpstr>
      <vt:lpstr>Solving the model</vt:lpstr>
      <vt:lpstr>Ramping up</vt:lpstr>
      <vt:lpstr>Simplex – The classic solver</vt:lpstr>
      <vt:lpstr>Linear Programming</vt:lpstr>
      <vt:lpstr>Other areas out there</vt:lpstr>
      <vt:lpstr>Feasibility</vt:lpstr>
      <vt:lpstr>Applications</vt:lpstr>
      <vt:lpstr>Why is it useful</vt:lpstr>
      <vt:lpstr>Drawbacks</vt:lpstr>
      <vt:lpstr>Sandwich details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259</cp:revision>
  <dcterms:created xsi:type="dcterms:W3CDTF">2022-04-19T18:19:05Z</dcterms:created>
  <dcterms:modified xsi:type="dcterms:W3CDTF">2022-05-06T06:35:14Z</dcterms:modified>
</cp:coreProperties>
</file>