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7" r:id="rId14"/>
    <p:sldId id="284" r:id="rId15"/>
    <p:sldId id="282" r:id="rId16"/>
    <p:sldId id="285" r:id="rId17"/>
    <p:sldId id="286" r:id="rId18"/>
    <p:sldId id="258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309DA-ECC5-4D07-8FE3-C7DEFA0E1740}" v="8" dt="2022-04-29T06:35:31.929"/>
    <p1510:client id="{2DC0408D-7BCB-446B-8B7E-F535BD6047FA}" v="1423" dt="2022-05-01T19:01:07.494"/>
    <p1510:client id="{3766E3DF-D159-46F6-BC90-0D23F0ABA6D5}" v="2245" dt="2022-04-27T21:30:09.800"/>
    <p1510:client id="{60ECF142-F3A1-40F1-B422-ED2A6832CFD9}" v="175" dt="2022-04-19T18:28:33.743"/>
    <p1510:client id="{88C29FE9-92CF-4C5A-9330-A8880EAE6993}" v="2" dt="2022-06-12T21:29:49.650"/>
    <p1510:client id="{B51F2BA9-1801-4B47-927A-87ADFF023AC7}" v="1322" dt="2022-05-01T18:10:14.795"/>
    <p1510:client id="{BBD1FFA5-1C72-41E8-8AD2-048A744DD46E}" v="45" dt="2022-05-02T20:27:39.001"/>
    <p1510:client id="{DA01DC5F-0862-4F2B-8388-BFC45B020E56}" v="26" dt="2022-05-04T21:12:02.7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88C29FE9-92CF-4C5A-9330-A8880EAE6993}"/>
    <pc:docChg chg="modSld">
      <pc:chgData name="Pablo Martin Calvo" userId="33475e84de89f0ed" providerId="Windows Live" clId="Web-{88C29FE9-92CF-4C5A-9330-A8880EAE6993}" dt="2022-06-12T21:29:49.650" v="1" actId="20577"/>
      <pc:docMkLst>
        <pc:docMk/>
      </pc:docMkLst>
      <pc:sldChg chg="modSp">
        <pc:chgData name="Pablo Martin Calvo" userId="33475e84de89f0ed" providerId="Windows Live" clId="Web-{88C29FE9-92CF-4C5A-9330-A8880EAE6993}" dt="2022-06-12T21:29:49.650" v="1" actId="20577"/>
        <pc:sldMkLst>
          <pc:docMk/>
          <pc:sldMk cId="944140038" sldId="282"/>
        </pc:sldMkLst>
        <pc:spChg chg="mod">
          <ac:chgData name="Pablo Martin Calvo" userId="33475e84de89f0ed" providerId="Windows Live" clId="Web-{88C29FE9-92CF-4C5A-9330-A8880EAE6993}" dt="2022-06-12T21:29:49.650" v="1" actId="20577"/>
          <ac:spMkLst>
            <pc:docMk/>
            <pc:sldMk cId="944140038" sldId="282"/>
            <ac:spMk id="10" creationId="{54637D71-CE10-932C-9E67-E2264687AC4E}"/>
          </ac:spMkLst>
        </pc:spChg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DA01DC5F-0862-4F2B-8388-BFC45B020E56}"/>
    <pc:docChg chg="addSld modSld">
      <pc:chgData name="Pablo Martin Calvo" userId="33475e84de89f0ed" providerId="Windows Live" clId="Web-{DA01DC5F-0862-4F2B-8388-BFC45B020E56}" dt="2022-05-04T21:12:02.720" v="24" actId="20577"/>
      <pc:docMkLst>
        <pc:docMk/>
      </pc:docMkLst>
      <pc:sldChg chg="modSp">
        <pc:chgData name="Pablo Martin Calvo" userId="33475e84de89f0ed" providerId="Windows Live" clId="Web-{DA01DC5F-0862-4F2B-8388-BFC45B020E56}" dt="2022-05-04T21:12:02.720" v="24" actId="20577"/>
        <pc:sldMkLst>
          <pc:docMk/>
          <pc:sldMk cId="4278790643" sldId="276"/>
        </pc:sldMkLst>
        <pc:spChg chg="mod">
          <ac:chgData name="Pablo Martin Calvo" userId="33475e84de89f0ed" providerId="Windows Live" clId="Web-{DA01DC5F-0862-4F2B-8388-BFC45B020E56}" dt="2022-05-04T21:12:02.720" v="24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DA01DC5F-0862-4F2B-8388-BFC45B020E56}" dt="2022-05-04T21:10:25.062" v="20" actId="20577"/>
        <pc:sldMkLst>
          <pc:docMk/>
          <pc:sldMk cId="1396168139" sldId="287"/>
        </pc:sldMkLst>
        <pc:spChg chg="mod">
          <ac:chgData name="Pablo Martin Calvo" userId="33475e84de89f0ed" providerId="Windows Live" clId="Web-{DA01DC5F-0862-4F2B-8388-BFC45B020E56}" dt="2022-05-04T21:07:25.479" v="7" actId="20577"/>
          <ac:spMkLst>
            <pc:docMk/>
            <pc:sldMk cId="1396168139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DA01DC5F-0862-4F2B-8388-BFC45B020E56}" dt="2022-05-04T21:10:25.062" v="20" actId="20577"/>
          <ac:spMkLst>
            <pc:docMk/>
            <pc:sldMk cId="1396168139" sldId="28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ednuht.org/genetic_walkers/" TargetMode="External"/><Relationship Id="rId2" Type="http://schemas.openxmlformats.org/officeDocument/2006/relationships/hyperlink" Target="https://rednuht.org/genetic_cars_2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urobi.com/resource/modeling-basic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Lecture</a:t>
            </a:r>
            <a:r>
              <a:rPr lang="es-ES">
                <a:cs typeface="Calibri Light"/>
              </a:rPr>
              <a:t> 5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Simulation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based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Optimization</a:t>
            </a:r>
            <a:r>
              <a:rPr lang="es-ES">
                <a:cs typeface="Calibri"/>
              </a:rPr>
              <a:t> – </a:t>
            </a:r>
            <a:r>
              <a:rPr lang="es-ES" err="1">
                <a:cs typeface="Calibri"/>
              </a:rPr>
              <a:t>Drawbacks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of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simply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optimize</a:t>
            </a:r>
          </a:p>
          <a:p>
            <a:pPr lvl="1"/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find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best</a:t>
            </a:r>
            <a:r>
              <a:rPr lang="es-ES" dirty="0">
                <a:cs typeface="Calibri"/>
              </a:rPr>
              <a:t>-ish </a:t>
            </a:r>
            <a:r>
              <a:rPr lang="es-ES" dirty="0" err="1">
                <a:cs typeface="Calibri"/>
              </a:rPr>
              <a:t>solution</a:t>
            </a:r>
          </a:p>
          <a:p>
            <a:pPr lvl="1"/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expect</a:t>
            </a:r>
          </a:p>
          <a:p>
            <a:r>
              <a:rPr lang="es-ES" dirty="0" err="1">
                <a:cs typeface="Calibri"/>
              </a:rPr>
              <a:t>Drawbacks</a:t>
            </a:r>
          </a:p>
          <a:p>
            <a:pPr lvl="2"/>
            <a:endParaRPr lang="es-ES">
              <a:cs typeface="Calibri"/>
            </a:endParaRPr>
          </a:p>
          <a:p>
            <a:pPr lvl="2"/>
            <a:endParaRPr lang="es-ES">
              <a:cs typeface="Calibri"/>
            </a:endParaRPr>
          </a:p>
          <a:p>
            <a:pPr lvl="1"/>
            <a:endParaRPr lang="es-ES">
              <a:cs typeface="Calibri"/>
            </a:endParaRPr>
          </a:p>
          <a:p>
            <a:pPr lvl="1"/>
            <a:endParaRPr lang="es-E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What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is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it</a:t>
            </a:r>
            <a:r>
              <a:rPr lang="es-ES">
                <a:cs typeface="Calibri Light"/>
              </a:rPr>
              <a:t>?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We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want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optimize</a:t>
            </a:r>
            <a:r>
              <a:rPr lang="es-ES">
                <a:cs typeface="Calibri"/>
              </a:rPr>
              <a:t> a </a:t>
            </a:r>
            <a:r>
              <a:rPr lang="es-ES" err="1">
                <a:cs typeface="Calibri"/>
              </a:rPr>
              <a:t>decision</a:t>
            </a:r>
            <a:endParaRPr lang="es-ES"/>
          </a:p>
          <a:p>
            <a:r>
              <a:rPr lang="es-ES" err="1">
                <a:cs typeface="Calibri"/>
              </a:rPr>
              <a:t>We</a:t>
            </a:r>
            <a:r>
              <a:rPr lang="es-ES">
                <a:cs typeface="Calibri"/>
              </a:rPr>
              <a:t> use a </a:t>
            </a:r>
            <a:r>
              <a:rPr lang="es-ES" err="1">
                <a:cs typeface="Calibri"/>
              </a:rPr>
              <a:t>simulation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evaluate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results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of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decisions</a:t>
            </a:r>
            <a:endParaRPr lang="es-ES">
              <a:cs typeface="Calibri"/>
            </a:endParaRPr>
          </a:p>
          <a:p>
            <a:r>
              <a:rPr lang="es-ES" err="1">
                <a:cs typeface="Calibri"/>
              </a:rPr>
              <a:t>We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somehow</a:t>
            </a:r>
            <a:r>
              <a:rPr lang="es-ES">
                <a:cs typeface="Calibri"/>
              </a:rPr>
              <a:t> try </a:t>
            </a:r>
            <a:r>
              <a:rPr lang="es-ES" err="1">
                <a:cs typeface="Calibri"/>
              </a:rPr>
              <a:t>different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decisions</a:t>
            </a:r>
            <a:r>
              <a:rPr lang="es-ES">
                <a:cs typeface="Calibri"/>
              </a:rPr>
              <a:t> and compare </a:t>
            </a:r>
            <a:r>
              <a:rPr lang="es-ES" err="1">
                <a:cs typeface="Calibri"/>
              </a:rPr>
              <a:t>them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keep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best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one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find</a:t>
            </a:r>
          </a:p>
          <a:p>
            <a:endParaRPr lang="es-ES">
              <a:cs typeface="Calibri"/>
            </a:endParaRPr>
          </a:p>
          <a:p>
            <a:pPr lvl="1"/>
            <a:endParaRPr lang="es-E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019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Isn't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that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just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optimization</a:t>
            </a:r>
            <a:r>
              <a:rPr lang="es-ES">
                <a:cs typeface="Calibri Light"/>
              </a:rPr>
              <a:t>?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Not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all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problems</a:t>
            </a:r>
            <a:r>
              <a:rPr lang="es-ES">
                <a:cs typeface="Calibri"/>
              </a:rPr>
              <a:t> can be </a:t>
            </a:r>
            <a:r>
              <a:rPr lang="es-ES" err="1">
                <a:cs typeface="Calibri"/>
              </a:rPr>
              <a:t>solved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with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perfect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even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good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solutions</a:t>
            </a:r>
            <a:endParaRPr lang="es-ES">
              <a:cs typeface="Calibri"/>
            </a:endParaRPr>
          </a:p>
          <a:p>
            <a:r>
              <a:rPr lang="es-ES" err="1">
                <a:cs typeface="Calibri"/>
              </a:rPr>
              <a:t>Uncertainty</a:t>
            </a:r>
            <a:r>
              <a:rPr lang="es-ES">
                <a:cs typeface="Calibri"/>
              </a:rPr>
              <a:t>, non-linear </a:t>
            </a:r>
            <a:r>
              <a:rPr lang="es-ES" err="1">
                <a:cs typeface="Calibri"/>
              </a:rPr>
              <a:t>behaviours</a:t>
            </a:r>
            <a:r>
              <a:rPr lang="es-ES">
                <a:cs typeface="Calibri"/>
              </a:rPr>
              <a:t>, and </a:t>
            </a:r>
            <a:r>
              <a:rPr lang="es-ES" err="1">
                <a:cs typeface="Calibri"/>
              </a:rPr>
              <a:t>other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factors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make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mathematical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optimization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impossible</a:t>
            </a:r>
          </a:p>
          <a:p>
            <a:r>
              <a:rPr lang="es-ES" err="1">
                <a:cs typeface="Calibri"/>
              </a:rPr>
              <a:t>We</a:t>
            </a:r>
            <a:r>
              <a:rPr lang="es-ES">
                <a:cs typeface="Calibri"/>
              </a:rPr>
              <a:t> are in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dark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without</a:t>
            </a:r>
            <a:r>
              <a:rPr lang="es-ES">
                <a:cs typeface="Calibri"/>
              </a:rPr>
              <a:t> a </a:t>
            </a:r>
            <a:r>
              <a:rPr lang="es-ES" err="1">
                <a:cs typeface="Calibri"/>
              </a:rPr>
              <a:t>way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find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best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solution</a:t>
            </a: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pPr lvl="1"/>
            <a:endParaRPr lang="es-E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0859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Simulation-based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optimization</a:t>
            </a:r>
            <a:endParaRPr lang="es-ES">
              <a:cs typeface="Calibri Light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cs typeface="Calibri"/>
              </a:rPr>
              <a:t>Test </a:t>
            </a:r>
            <a:r>
              <a:rPr lang="es-ES" err="1">
                <a:cs typeface="Calibri"/>
              </a:rPr>
              <a:t>decisions</a:t>
            </a:r>
            <a:r>
              <a:rPr lang="es-ES">
                <a:cs typeface="Calibri"/>
              </a:rPr>
              <a:t>: </a:t>
            </a:r>
            <a:r>
              <a:rPr lang="es-ES" err="1">
                <a:cs typeface="Calibri"/>
              </a:rPr>
              <a:t>give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some</a:t>
            </a:r>
            <a:r>
              <a:rPr lang="es-ES">
                <a:cs typeface="Calibri"/>
              </a:rPr>
              <a:t> input, </a:t>
            </a:r>
            <a:r>
              <a:rPr lang="es-ES" err="1">
                <a:cs typeface="Calibri"/>
              </a:rPr>
              <a:t>simulate</a:t>
            </a:r>
            <a:r>
              <a:rPr lang="es-ES">
                <a:cs typeface="Calibri"/>
              </a:rPr>
              <a:t>, </a:t>
            </a:r>
            <a:r>
              <a:rPr lang="es-ES" err="1">
                <a:cs typeface="Calibri"/>
              </a:rPr>
              <a:t>record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outcomes</a:t>
            </a:r>
            <a:endParaRPr lang="es-ES" err="1"/>
          </a:p>
          <a:p>
            <a:r>
              <a:rPr lang="es-ES">
                <a:cs typeface="Calibri"/>
              </a:rPr>
              <a:t>Come up </a:t>
            </a:r>
            <a:r>
              <a:rPr lang="es-ES" err="1">
                <a:cs typeface="Calibri"/>
              </a:rPr>
              <a:t>with</a:t>
            </a:r>
            <a:r>
              <a:rPr lang="es-ES">
                <a:cs typeface="Calibri"/>
              </a:rPr>
              <a:t> a </a:t>
            </a:r>
            <a:r>
              <a:rPr lang="es-ES" err="1">
                <a:cs typeface="Calibri"/>
              </a:rPr>
              <a:t>smart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way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test </a:t>
            </a:r>
            <a:r>
              <a:rPr lang="es-ES" err="1">
                <a:cs typeface="Calibri"/>
              </a:rPr>
              <a:t>the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right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decisions</a:t>
            </a:r>
            <a:r>
              <a:rPr lang="es-ES">
                <a:cs typeface="Calibri"/>
              </a:rPr>
              <a:t>, </a:t>
            </a:r>
            <a:r>
              <a:rPr lang="es-ES" err="1">
                <a:cs typeface="Calibri"/>
              </a:rPr>
              <a:t>or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test in a </a:t>
            </a:r>
            <a:r>
              <a:rPr lang="es-ES" err="1">
                <a:cs typeface="Calibri"/>
              </a:rPr>
              <a:t>way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that</a:t>
            </a:r>
            <a:r>
              <a:rPr lang="es-ES">
                <a:cs typeface="Calibri"/>
              </a:rPr>
              <a:t> </a:t>
            </a:r>
            <a:r>
              <a:rPr lang="es-ES">
                <a:ea typeface="+mn-lt"/>
                <a:cs typeface="+mn-lt"/>
              </a:rPr>
              <a:t>at </a:t>
            </a:r>
            <a:r>
              <a:rPr lang="es-ES" err="1">
                <a:ea typeface="+mn-lt"/>
                <a:cs typeface="+mn-lt"/>
              </a:rPr>
              <a:t>least</a:t>
            </a:r>
            <a:r>
              <a:rPr lang="es-ES">
                <a:cs typeface="Calibri"/>
              </a:rPr>
              <a:t> leads </a:t>
            </a:r>
            <a:r>
              <a:rPr lang="es-ES" err="1">
                <a:cs typeface="Calibri"/>
              </a:rPr>
              <a:t>you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to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better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decisions</a:t>
            </a:r>
            <a:r>
              <a:rPr lang="es-ES">
                <a:cs typeface="Calibri"/>
              </a:rPr>
              <a:t> </a:t>
            </a: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pPr lvl="1"/>
            <a:endParaRPr lang="es-ES">
              <a:cs typeface="Calibri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50F010E-2207-6203-512F-9DE0509914C1}"/>
              </a:ext>
            </a:extLst>
          </p:cNvPr>
          <p:cNvGrpSpPr/>
          <p:nvPr/>
        </p:nvGrpSpPr>
        <p:grpSpPr>
          <a:xfrm>
            <a:off x="2060713" y="3487530"/>
            <a:ext cx="8150086" cy="2732636"/>
            <a:chOff x="2016539" y="3818834"/>
            <a:chExt cx="8150086" cy="2732636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25DAB95A-4C30-08F8-4C8B-20BF28A6B5BE}"/>
                </a:ext>
              </a:extLst>
            </p:cNvPr>
            <p:cNvGrpSpPr/>
            <p:nvPr/>
          </p:nvGrpSpPr>
          <p:grpSpPr>
            <a:xfrm>
              <a:off x="2016539" y="4234434"/>
              <a:ext cx="8150086" cy="1943652"/>
              <a:chOff x="1486452" y="3759564"/>
              <a:chExt cx="8150086" cy="1943652"/>
            </a:xfrm>
          </p:grpSpPr>
          <p:sp>
            <p:nvSpPr>
              <p:cNvPr id="4" name="Rectángulo: esquinas redondeadas 3">
                <a:extLst>
                  <a:ext uri="{FF2B5EF4-FFF2-40B4-BE49-F238E27FC236}">
                    <a16:creationId xmlns:a16="http://schemas.microsoft.com/office/drawing/2014/main" id="{E0B6089B-FB57-2C2F-CF52-849D4EE9A657}"/>
                  </a:ext>
                </a:extLst>
              </p:cNvPr>
              <p:cNvSpPr/>
              <p:nvPr/>
            </p:nvSpPr>
            <p:spPr>
              <a:xfrm>
                <a:off x="6522278" y="3998844"/>
                <a:ext cx="3114260" cy="145773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err="1">
                    <a:cs typeface="Calibri"/>
                  </a:rPr>
                  <a:t>Simulation</a:t>
                </a:r>
                <a:r>
                  <a:rPr lang="es-ES">
                    <a:cs typeface="Calibri"/>
                  </a:rPr>
                  <a:t> </a:t>
                </a:r>
                <a:r>
                  <a:rPr lang="es-ES" err="1">
                    <a:cs typeface="Calibri"/>
                  </a:rPr>
                  <a:t>Model</a:t>
                </a:r>
                <a:endParaRPr lang="es-ES" err="1"/>
              </a:p>
            </p:txBody>
          </p:sp>
          <p:sp>
            <p:nvSpPr>
              <p:cNvPr id="6" name="Rectángulo: esquinas redondeadas 5">
                <a:extLst>
                  <a:ext uri="{FF2B5EF4-FFF2-40B4-BE49-F238E27FC236}">
                    <a16:creationId xmlns:a16="http://schemas.microsoft.com/office/drawing/2014/main" id="{45A89A11-62E0-96CA-882D-6A579101ACEA}"/>
                  </a:ext>
                </a:extLst>
              </p:cNvPr>
              <p:cNvSpPr/>
              <p:nvPr/>
            </p:nvSpPr>
            <p:spPr>
              <a:xfrm>
                <a:off x="1486452" y="3998844"/>
                <a:ext cx="3114260" cy="145773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r>
                  <a:rPr lang="es-ES" err="1">
                    <a:cs typeface="Calibri"/>
                  </a:rPr>
                  <a:t>Optimization</a:t>
                </a:r>
                <a:r>
                  <a:rPr lang="es-ES">
                    <a:cs typeface="Calibri"/>
                  </a:rPr>
                  <a:t> </a:t>
                </a:r>
                <a:r>
                  <a:rPr lang="es-ES" err="1">
                    <a:cs typeface="Calibri"/>
                  </a:rPr>
                  <a:t>Algorithm</a:t>
                </a:r>
              </a:p>
              <a:p>
                <a:pPr algn="ctr"/>
                <a:r>
                  <a:rPr lang="es-ES">
                    <a:cs typeface="Calibri"/>
                  </a:rPr>
                  <a:t>(aka </a:t>
                </a:r>
                <a:r>
                  <a:rPr lang="es-ES" err="1">
                    <a:cs typeface="Calibri"/>
                  </a:rPr>
                  <a:t>the</a:t>
                </a:r>
                <a:r>
                  <a:rPr lang="es-ES">
                    <a:cs typeface="Calibri"/>
                  </a:rPr>
                  <a:t> </a:t>
                </a:r>
                <a:r>
                  <a:rPr lang="es-ES" err="1">
                    <a:cs typeface="Calibri"/>
                  </a:rPr>
                  <a:t>navigator</a:t>
                </a:r>
                <a:r>
                  <a:rPr lang="es-ES">
                    <a:cs typeface="Calibri"/>
                  </a:rPr>
                  <a:t>)</a:t>
                </a:r>
              </a:p>
            </p:txBody>
          </p:sp>
          <p:sp>
            <p:nvSpPr>
              <p:cNvPr id="7" name="Flecha: a la derecha 6">
                <a:extLst>
                  <a:ext uri="{FF2B5EF4-FFF2-40B4-BE49-F238E27FC236}">
                    <a16:creationId xmlns:a16="http://schemas.microsoft.com/office/drawing/2014/main" id="{3663BF29-8FF8-822A-EEF8-C626DE279782}"/>
                  </a:ext>
                </a:extLst>
              </p:cNvPr>
              <p:cNvSpPr/>
              <p:nvPr/>
            </p:nvSpPr>
            <p:spPr>
              <a:xfrm>
                <a:off x="5064284" y="5217303"/>
                <a:ext cx="982869" cy="48591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" name="Flecha: a la derecha 8">
                <a:extLst>
                  <a:ext uri="{FF2B5EF4-FFF2-40B4-BE49-F238E27FC236}">
                    <a16:creationId xmlns:a16="http://schemas.microsoft.com/office/drawing/2014/main" id="{14103FD5-2F7A-2784-5C4F-34CD2C153827}"/>
                  </a:ext>
                </a:extLst>
              </p:cNvPr>
              <p:cNvSpPr/>
              <p:nvPr/>
            </p:nvSpPr>
            <p:spPr>
              <a:xfrm rot="10800000">
                <a:off x="5064284" y="3759564"/>
                <a:ext cx="982869" cy="48591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E2D2FA9F-CBBC-EA09-3E06-0D5A7FADD89D}"/>
                </a:ext>
              </a:extLst>
            </p:cNvPr>
            <p:cNvSpPr txBox="1"/>
            <p:nvPr/>
          </p:nvSpPr>
          <p:spPr>
            <a:xfrm>
              <a:off x="4724400" y="3818834"/>
              <a:ext cx="274320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err="1">
                  <a:cs typeface="Calibri"/>
                </a:rPr>
                <a:t>Results</a:t>
              </a:r>
              <a:r>
                <a:rPr lang="es-ES">
                  <a:cs typeface="Calibri"/>
                </a:rPr>
                <a:t> </a:t>
              </a:r>
              <a:r>
                <a:rPr lang="es-ES" err="1">
                  <a:cs typeface="Calibri"/>
                </a:rPr>
                <a:t>for</a:t>
              </a:r>
              <a:r>
                <a:rPr lang="es-ES">
                  <a:cs typeface="Calibri"/>
                </a:rPr>
                <a:t> </a:t>
              </a:r>
              <a:r>
                <a:rPr lang="es-ES" err="1">
                  <a:cs typeface="Calibri"/>
                </a:rPr>
                <a:t>one</a:t>
              </a:r>
              <a:r>
                <a:rPr lang="es-ES">
                  <a:cs typeface="Calibri"/>
                </a:rPr>
                <a:t> </a:t>
              </a:r>
              <a:r>
                <a:rPr lang="es-ES" err="1">
                  <a:cs typeface="Calibri"/>
                </a:rPr>
                <a:t>decision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09D5BF35-4FD4-4E14-043B-4F29B136FA39}"/>
                </a:ext>
              </a:extLst>
            </p:cNvPr>
            <p:cNvSpPr txBox="1"/>
            <p:nvPr/>
          </p:nvSpPr>
          <p:spPr>
            <a:xfrm>
              <a:off x="4724400" y="6182138"/>
              <a:ext cx="274320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>
                  <a:cs typeface="Calibri"/>
                </a:rPr>
                <a:t>Next </a:t>
              </a:r>
              <a:r>
                <a:rPr lang="es-ES" err="1">
                  <a:cs typeface="Calibri"/>
                </a:rPr>
                <a:t>decision</a:t>
              </a:r>
              <a:r>
                <a:rPr lang="es-ES">
                  <a:cs typeface="Calibri"/>
                </a:rPr>
                <a:t> </a:t>
              </a:r>
              <a:r>
                <a:rPr lang="es-ES" err="1">
                  <a:cs typeface="Calibri"/>
                </a:rPr>
                <a:t>to</a:t>
              </a:r>
              <a:r>
                <a:rPr lang="es-ES">
                  <a:cs typeface="Calibri"/>
                </a:rPr>
                <a:t> try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0532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Possible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optimization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algorithms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Any</a:t>
            </a:r>
            <a:r>
              <a:rPr lang="es-ES">
                <a:cs typeface="Calibri"/>
              </a:rPr>
              <a:t> ideas?</a:t>
            </a:r>
            <a:endParaRPr lang="es-ES" err="1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pPr lvl="1"/>
            <a:endParaRPr lang="es-E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434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Possible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optimization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algorithms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Human </a:t>
            </a:r>
            <a:r>
              <a:rPr lang="es-ES" dirty="0" err="1">
                <a:cs typeface="Calibri"/>
              </a:rPr>
              <a:t>intuition</a:t>
            </a:r>
          </a:p>
          <a:p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search</a:t>
            </a:r>
            <a:endParaRPr lang="es-ES" dirty="0">
              <a:ea typeface="Calibri"/>
              <a:cs typeface="Calibri"/>
            </a:endParaRPr>
          </a:p>
          <a:p>
            <a:r>
              <a:rPr lang="es-ES" err="1">
                <a:cs typeface="Calibri"/>
              </a:rPr>
              <a:t>Heuristics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Meta-</a:t>
            </a:r>
            <a:r>
              <a:rPr lang="es-ES" dirty="0" err="1">
                <a:cs typeface="Calibri"/>
              </a:rPr>
              <a:t>heuristics</a:t>
            </a:r>
            <a:endParaRPr lang="es-ES" dirty="0" err="1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879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Random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search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Usually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good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option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>
                <a:cs typeface="Calibri"/>
              </a:rPr>
              <a:t>Compute time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limit</a:t>
            </a:r>
            <a:r>
              <a:rPr lang="es-ES" dirty="0">
                <a:cs typeface="Calibri"/>
              </a:rPr>
              <a:t>, and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hit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very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fast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>
                <a:cs typeface="Calibri"/>
              </a:rPr>
              <a:t>Good as a </a:t>
            </a:r>
            <a:r>
              <a:rPr lang="es-ES" dirty="0" err="1">
                <a:cs typeface="Calibri"/>
              </a:rPr>
              <a:t>benchmark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heuristic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metaheuristic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fancy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method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doesn't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better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than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search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issue</a:t>
            </a:r>
            <a:r>
              <a:rPr lang="es-ES" dirty="0">
                <a:cs typeface="Calibri"/>
              </a:rPr>
              <a:t>.</a:t>
            </a: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pPr lvl="1"/>
            <a:endParaRPr lang="es-E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4833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Heuristics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Problem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dependent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approaches</a:t>
            </a:r>
            <a:endParaRPr lang="es-ES" dirty="0" err="1"/>
          </a:p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can come up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easily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understand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problem</a:t>
            </a:r>
            <a:endParaRPr lang="es-ES" dirty="0" err="1">
              <a:ea typeface="Calibri"/>
              <a:cs typeface="Calibri"/>
            </a:endParaRPr>
          </a:p>
          <a:p>
            <a:r>
              <a:rPr lang="es-ES" dirty="0">
                <a:cs typeface="Calibri"/>
              </a:rPr>
              <a:t>Can </a:t>
            </a:r>
            <a:r>
              <a:rPr lang="es-ES" dirty="0" err="1">
                <a:cs typeface="Calibri"/>
              </a:rPr>
              <a:t>heavily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benefit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hot-start</a:t>
            </a:r>
            <a:endParaRPr lang="es-ES" dirty="0" err="1">
              <a:ea typeface="Calibri"/>
              <a:cs typeface="Calibri"/>
            </a:endParaRPr>
          </a:p>
          <a:p>
            <a:r>
              <a:rPr lang="es-ES" dirty="0" err="1">
                <a:ea typeface="Calibri"/>
                <a:cs typeface="Calibri"/>
              </a:rPr>
              <a:t>Well-known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problems</a:t>
            </a:r>
            <a:r>
              <a:rPr lang="es-ES" dirty="0">
                <a:ea typeface="Calibri"/>
                <a:cs typeface="Calibri"/>
              </a:rPr>
              <a:t> come </a:t>
            </a:r>
            <a:r>
              <a:rPr lang="es-ES" dirty="0" err="1">
                <a:ea typeface="Calibri"/>
                <a:cs typeface="Calibri"/>
              </a:rPr>
              <a:t>with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well-known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heuristics</a:t>
            </a:r>
            <a:endParaRPr lang="es-ES" dirty="0">
              <a:ea typeface="Calibri"/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pPr lvl="1"/>
            <a:endParaRPr lang="es-E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8011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Heuristics</a:t>
            </a:r>
            <a:r>
              <a:rPr lang="es-ES">
                <a:cs typeface="Calibri Light"/>
              </a:rPr>
              <a:t> - </a:t>
            </a:r>
            <a:r>
              <a:rPr lang="es-ES" err="1">
                <a:cs typeface="Calibri Light"/>
              </a:rPr>
              <a:t>Example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cs typeface="Calibri"/>
              </a:rPr>
              <a:t>Case 1 </a:t>
            </a:r>
            <a:r>
              <a:rPr lang="es-ES" err="1">
                <a:cs typeface="Calibri"/>
              </a:rPr>
              <a:t>copycat</a:t>
            </a:r>
          </a:p>
          <a:p>
            <a:r>
              <a:rPr lang="es-ES">
                <a:ea typeface="Calibri"/>
                <a:cs typeface="Calibri"/>
              </a:rPr>
              <a:t>A </a:t>
            </a:r>
            <a:r>
              <a:rPr lang="es-ES" err="1">
                <a:ea typeface="Calibri"/>
                <a:cs typeface="Calibri"/>
              </a:rPr>
              <a:t>purchase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will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happen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every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week</a:t>
            </a:r>
            <a:r>
              <a:rPr lang="es-ES">
                <a:ea typeface="Calibri"/>
                <a:cs typeface="Calibri"/>
              </a:rPr>
              <a:t>, no </a:t>
            </a:r>
            <a:r>
              <a:rPr lang="es-ES" err="1">
                <a:ea typeface="Calibri"/>
                <a:cs typeface="Calibri"/>
              </a:rPr>
              <a:t>matter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what</a:t>
            </a:r>
            <a:r>
              <a:rPr lang="es-ES">
                <a:ea typeface="Calibri"/>
                <a:cs typeface="Calibri"/>
              </a:rPr>
              <a:t>.</a:t>
            </a:r>
          </a:p>
          <a:p>
            <a:r>
              <a:rPr lang="es-ES" err="1">
                <a:ea typeface="Calibri"/>
                <a:cs typeface="Calibri"/>
              </a:rPr>
              <a:t>We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need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to</a:t>
            </a:r>
            <a:r>
              <a:rPr lang="es-ES">
                <a:ea typeface="Calibri"/>
                <a:cs typeface="Calibri"/>
              </a:rPr>
              <a:t> decide </a:t>
            </a:r>
            <a:r>
              <a:rPr lang="es-ES" err="1">
                <a:ea typeface="Calibri"/>
                <a:cs typeface="Calibri"/>
              </a:rPr>
              <a:t>the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size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of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the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purchases</a:t>
            </a:r>
            <a:r>
              <a:rPr lang="es-ES">
                <a:ea typeface="Calibri"/>
                <a:cs typeface="Calibri"/>
              </a:rPr>
              <a:t> (</a:t>
            </a:r>
            <a:r>
              <a:rPr lang="es-ES" err="1">
                <a:ea typeface="Calibri"/>
                <a:cs typeface="Calibri"/>
              </a:rPr>
              <a:t>all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must</a:t>
            </a:r>
            <a:r>
              <a:rPr lang="es-ES">
                <a:ea typeface="Calibri"/>
                <a:cs typeface="Calibri"/>
              </a:rPr>
              <a:t> be </a:t>
            </a:r>
            <a:r>
              <a:rPr lang="es-ES" err="1">
                <a:ea typeface="Calibri"/>
                <a:cs typeface="Calibri"/>
              </a:rPr>
              <a:t>equal</a:t>
            </a:r>
            <a:r>
              <a:rPr lang="es-ES">
                <a:ea typeface="Calibri"/>
                <a:cs typeface="Calibri"/>
              </a:rPr>
              <a:t>)</a:t>
            </a:r>
          </a:p>
          <a:p>
            <a:r>
              <a:rPr lang="es-ES">
                <a:ea typeface="Calibri"/>
                <a:cs typeface="Calibri"/>
              </a:rPr>
              <a:t>Can </a:t>
            </a:r>
            <a:r>
              <a:rPr lang="es-ES" err="1">
                <a:ea typeface="Calibri"/>
                <a:cs typeface="Calibri"/>
              </a:rPr>
              <a:t>you</a:t>
            </a:r>
            <a:r>
              <a:rPr lang="es-ES">
                <a:ea typeface="Calibri"/>
                <a:cs typeface="Calibri"/>
              </a:rPr>
              <a:t> imagine a </a:t>
            </a:r>
            <a:r>
              <a:rPr lang="es-ES" err="1">
                <a:ea typeface="Calibri"/>
                <a:cs typeface="Calibri"/>
              </a:rPr>
              <a:t>heuristic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for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this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problem</a:t>
            </a:r>
            <a:r>
              <a:rPr lang="es-ES">
                <a:ea typeface="Calibri"/>
                <a:cs typeface="Calibri"/>
              </a:rPr>
              <a:t>?</a:t>
            </a:r>
          </a:p>
          <a:p>
            <a:r>
              <a:rPr lang="es-ES" err="1">
                <a:ea typeface="Calibri"/>
                <a:cs typeface="Calibri"/>
              </a:rPr>
              <a:t>How</a:t>
            </a:r>
            <a:r>
              <a:rPr lang="es-ES">
                <a:ea typeface="Calibri"/>
                <a:cs typeface="Calibri"/>
              </a:rPr>
              <a:t> can </a:t>
            </a:r>
            <a:r>
              <a:rPr lang="es-ES" err="1">
                <a:ea typeface="Calibri"/>
                <a:cs typeface="Calibri"/>
              </a:rPr>
              <a:t>you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give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it</a:t>
            </a:r>
            <a:r>
              <a:rPr lang="es-ES">
                <a:ea typeface="Calibri"/>
                <a:cs typeface="Calibri"/>
              </a:rPr>
              <a:t> a hot-start?</a:t>
            </a:r>
          </a:p>
          <a:p>
            <a:endParaRPr lang="es-ES"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pPr lvl="1"/>
            <a:endParaRPr lang="es-E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7644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Metaheuristics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Problem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independent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strategies</a:t>
            </a:r>
            <a:endParaRPr lang="es-ES" err="1">
              <a:ea typeface="Calibri" panose="020F0502020204030204"/>
              <a:cs typeface="Calibri"/>
            </a:endParaRPr>
          </a:p>
          <a:p>
            <a:r>
              <a:rPr lang="es-ES" err="1">
                <a:ea typeface="Calibri" panose="020F0502020204030204"/>
                <a:cs typeface="Calibri"/>
              </a:rPr>
              <a:t>Random-search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steroids</a:t>
            </a:r>
          </a:p>
          <a:p>
            <a:r>
              <a:rPr lang="es-ES">
                <a:ea typeface="Calibri" panose="020F0502020204030204"/>
                <a:cs typeface="Calibri"/>
              </a:rPr>
              <a:t>No </a:t>
            </a:r>
            <a:r>
              <a:rPr lang="es-ES" err="1">
                <a:ea typeface="Calibri" panose="020F0502020204030204"/>
                <a:cs typeface="Calibri"/>
              </a:rPr>
              <a:t>guarantees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optimality</a:t>
            </a:r>
            <a:r>
              <a:rPr lang="es-ES">
                <a:ea typeface="Calibri" panose="020F0502020204030204"/>
                <a:cs typeface="Calibri"/>
              </a:rPr>
              <a:t>. </a:t>
            </a:r>
            <a:r>
              <a:rPr lang="es-ES" err="1">
                <a:ea typeface="Calibri" panose="020F0502020204030204"/>
                <a:cs typeface="Calibri"/>
              </a:rPr>
              <a:t>Remember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benchmark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against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random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search</a:t>
            </a:r>
            <a:r>
              <a:rPr lang="es-ES">
                <a:ea typeface="Calibri" panose="020F0502020204030204"/>
                <a:cs typeface="Calibri"/>
              </a:rPr>
              <a:t>.</a:t>
            </a:r>
          </a:p>
          <a:p>
            <a:r>
              <a:rPr lang="es-ES">
                <a:ea typeface="Calibri" panose="020F0502020204030204"/>
                <a:cs typeface="Calibri"/>
              </a:rPr>
              <a:t>A </a:t>
            </a:r>
            <a:r>
              <a:rPr lang="es-ES" err="1">
                <a:ea typeface="Calibri"/>
                <a:cs typeface="Calibri"/>
              </a:rPr>
              <a:t>world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on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its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own</a:t>
            </a:r>
            <a:r>
              <a:rPr lang="es-ES">
                <a:ea typeface="Calibri"/>
                <a:cs typeface="Calibri"/>
              </a:rPr>
              <a:t>. </a:t>
            </a:r>
            <a:r>
              <a:rPr lang="es-ES" err="1">
                <a:ea typeface="Calibri"/>
                <a:cs typeface="Calibri"/>
              </a:rPr>
              <a:t>There's</a:t>
            </a:r>
            <a:r>
              <a:rPr lang="es-ES">
                <a:ea typeface="Calibri"/>
                <a:cs typeface="Calibri"/>
              </a:rPr>
              <a:t> a </a:t>
            </a:r>
            <a:r>
              <a:rPr lang="es-ES" err="1">
                <a:ea typeface="Calibri"/>
                <a:cs typeface="Calibri"/>
              </a:rPr>
              <a:t>lot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of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mathematics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research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on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it</a:t>
            </a:r>
            <a:r>
              <a:rPr lang="es-ES">
                <a:ea typeface="Calibri"/>
                <a:cs typeface="Calibri"/>
              </a:rPr>
              <a:t>, </a:t>
            </a:r>
            <a:r>
              <a:rPr lang="es-ES" err="1">
                <a:ea typeface="Calibri"/>
                <a:cs typeface="Calibri"/>
              </a:rPr>
              <a:t>it's</a:t>
            </a:r>
            <a:r>
              <a:rPr lang="es-ES">
                <a:ea typeface="Calibri"/>
                <a:cs typeface="Calibri"/>
              </a:rPr>
              <a:t> a mental </a:t>
            </a:r>
            <a:r>
              <a:rPr lang="es-ES" err="1">
                <a:ea typeface="Calibri"/>
                <a:cs typeface="Calibri"/>
              </a:rPr>
              <a:t>black</a:t>
            </a:r>
            <a:r>
              <a:rPr lang="es-ES">
                <a:ea typeface="Calibri"/>
                <a:cs typeface="Calibri"/>
              </a:rPr>
              <a:t> </a:t>
            </a:r>
            <a:r>
              <a:rPr lang="es-ES" err="1">
                <a:ea typeface="Calibri"/>
                <a:cs typeface="Calibri"/>
              </a:rPr>
              <a:t>hole</a:t>
            </a:r>
            <a:r>
              <a:rPr lang="es-ES">
                <a:ea typeface="Calibri"/>
                <a:cs typeface="Calibri"/>
              </a:rPr>
              <a:t>.</a:t>
            </a: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pPr lvl="1"/>
            <a:endParaRPr lang="es-E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6763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Metaheuristics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Example</a:t>
            </a:r>
            <a:r>
              <a:rPr lang="es-ES">
                <a:cs typeface="Calibri Light"/>
              </a:rPr>
              <a:t> – </a:t>
            </a:r>
            <a:r>
              <a:rPr lang="es-ES" err="1">
                <a:cs typeface="Calibri Light"/>
              </a:rPr>
              <a:t>Genetic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Algorithms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Random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search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with</a:t>
            </a:r>
            <a:r>
              <a:rPr lang="es-ES">
                <a:cs typeface="Calibri"/>
              </a:rPr>
              <a:t> </a:t>
            </a:r>
            <a:r>
              <a:rPr lang="es-ES" err="1">
                <a:cs typeface="Calibri"/>
              </a:rPr>
              <a:t>steroids</a:t>
            </a:r>
            <a:r>
              <a:rPr lang="es-ES">
                <a:cs typeface="Calibri"/>
              </a:rPr>
              <a:t>.</a:t>
            </a:r>
            <a:endParaRPr lang="es-ES" err="1">
              <a:ea typeface="Calibri" panose="020F0502020204030204"/>
              <a:cs typeface="Calibri"/>
            </a:endParaRPr>
          </a:p>
          <a:p>
            <a:r>
              <a:rPr lang="es-ES">
                <a:ea typeface="+mn-lt"/>
                <a:cs typeface="+mn-lt"/>
              </a:rPr>
              <a:t>Step </a:t>
            </a:r>
            <a:r>
              <a:rPr lang="es-ES" err="1">
                <a:ea typeface="+mn-lt"/>
                <a:cs typeface="+mn-lt"/>
              </a:rPr>
              <a:t>by</a:t>
            </a:r>
            <a:r>
              <a:rPr lang="es-ES">
                <a:ea typeface="+mn-lt"/>
                <a:cs typeface="+mn-lt"/>
              </a:rPr>
              <a:t> step</a:t>
            </a: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Generate</a:t>
            </a:r>
            <a:r>
              <a:rPr lang="es-ES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random</a:t>
            </a:r>
            <a:r>
              <a:rPr lang="es-ES">
                <a:ea typeface="Calibri" panose="020F0502020204030204"/>
                <a:cs typeface="Calibri"/>
              </a:rPr>
              <a:t> set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solutions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>
                <a:ea typeface="Calibri" panose="020F0502020204030204"/>
                <a:cs typeface="Calibri"/>
              </a:rPr>
              <a:t>Run </a:t>
            </a:r>
            <a:r>
              <a:rPr lang="es-ES" err="1">
                <a:ea typeface="Calibri" panose="020F0502020204030204"/>
                <a:cs typeface="Calibri"/>
              </a:rPr>
              <a:t>until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get</a:t>
            </a:r>
            <a:r>
              <a:rPr lang="es-ES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good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solution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get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bored</a:t>
            </a:r>
            <a:endParaRPr lang="es-ES">
              <a:ea typeface="Calibri" panose="020F0502020204030204"/>
              <a:cs typeface="Calibri"/>
            </a:endParaRPr>
          </a:p>
          <a:p>
            <a:pPr lvl="2"/>
            <a:r>
              <a:rPr lang="es-ES">
                <a:ea typeface="Calibri" panose="020F0502020204030204"/>
                <a:cs typeface="Calibri"/>
              </a:rPr>
              <a:t>Test </a:t>
            </a:r>
            <a:r>
              <a:rPr lang="es-ES" err="1">
                <a:ea typeface="Calibri" panose="020F0502020204030204"/>
                <a:cs typeface="Calibri"/>
              </a:rPr>
              <a:t>your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solutions</a:t>
            </a:r>
            <a:r>
              <a:rPr lang="es-ES">
                <a:ea typeface="Calibri" panose="020F0502020204030204"/>
                <a:cs typeface="Calibri"/>
              </a:rPr>
              <a:t> in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simulation</a:t>
            </a:r>
            <a:r>
              <a:rPr lang="es-ES">
                <a:ea typeface="Calibri" panose="020F0502020204030204"/>
                <a:cs typeface="Calibri"/>
              </a:rPr>
              <a:t> and </a:t>
            </a:r>
            <a:r>
              <a:rPr lang="es-ES" err="1">
                <a:ea typeface="Calibri" panose="020F0502020204030204"/>
                <a:cs typeface="Calibri"/>
              </a:rPr>
              <a:t>check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how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well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each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does</a:t>
            </a:r>
            <a:endParaRPr lang="es-ES">
              <a:ea typeface="Calibri" panose="020F0502020204030204"/>
              <a:cs typeface="Calibri"/>
            </a:endParaRPr>
          </a:p>
          <a:p>
            <a:pPr lvl="2"/>
            <a:r>
              <a:rPr lang="es-ES" err="1">
                <a:ea typeface="Calibri" panose="020F0502020204030204"/>
                <a:cs typeface="Calibri"/>
              </a:rPr>
              <a:t>Keep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best</a:t>
            </a:r>
            <a:r>
              <a:rPr lang="es-ES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throw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rest</a:t>
            </a:r>
            <a:endParaRPr lang="es-ES">
              <a:ea typeface="Calibri" panose="020F0502020204030204"/>
              <a:cs typeface="Calibri"/>
            </a:endParaRPr>
          </a:p>
          <a:p>
            <a:pPr lvl="2"/>
            <a:r>
              <a:rPr lang="es-ES" err="1">
                <a:ea typeface="Calibri" panose="020F0502020204030204"/>
                <a:cs typeface="Calibri"/>
              </a:rPr>
              <a:t>Randomly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mix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elements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selected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solutions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generate</a:t>
            </a:r>
            <a:r>
              <a:rPr lang="es-ES">
                <a:ea typeface="Calibri" panose="020F0502020204030204"/>
                <a:cs typeface="Calibri"/>
              </a:rPr>
              <a:t> new, </a:t>
            </a:r>
            <a:r>
              <a:rPr lang="es-ES" err="1">
                <a:ea typeface="Calibri" panose="020F0502020204030204"/>
                <a:cs typeface="Calibri"/>
              </a:rPr>
              <a:t>mixed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solutions</a:t>
            </a:r>
            <a:endParaRPr lang="es-ES">
              <a:ea typeface="Calibri" panose="020F0502020204030204"/>
              <a:cs typeface="Calibri"/>
            </a:endParaRPr>
          </a:p>
          <a:p>
            <a:pPr lvl="2"/>
            <a:r>
              <a:rPr lang="es-ES" err="1">
                <a:ea typeface="Calibri" panose="020F0502020204030204"/>
                <a:cs typeface="Calibri"/>
              </a:rPr>
              <a:t>Randomly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change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them</a:t>
            </a:r>
            <a:r>
              <a:rPr lang="es-ES">
                <a:ea typeface="Calibri" panose="020F0502020204030204"/>
                <a:cs typeface="Calibri"/>
              </a:rPr>
              <a:t> a bit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1030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Examples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  <a:hlinkClick r:id="rId2"/>
              </a:rPr>
              <a:t>Toy</a:t>
            </a:r>
            <a:r>
              <a:rPr lang="es-ES" dirty="0">
                <a:ea typeface="Calibri" panose="020F0502020204030204"/>
                <a:cs typeface="Calibri"/>
                <a:hlinkClick r:id="rId2"/>
              </a:rPr>
              <a:t> cars</a:t>
            </a:r>
            <a:r>
              <a:rPr lang="es-ES" dirty="0">
                <a:ea typeface="Calibri" panose="020F0502020204030204"/>
                <a:cs typeface="Calibri"/>
              </a:rPr>
              <a:t> 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  <a:hlinkClick r:id="rId3"/>
              </a:rPr>
              <a:t>Drunk stickmen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6168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Genetic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Algorithms</a:t>
            </a:r>
            <a:r>
              <a:rPr lang="es-ES">
                <a:cs typeface="Calibri Light"/>
              </a:rPr>
              <a:t> in </a:t>
            </a:r>
            <a:r>
              <a:rPr lang="es-ES" err="1">
                <a:cs typeface="Calibri Light"/>
              </a:rPr>
              <a:t>genetical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terms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ea typeface="+mn-lt"/>
                <a:cs typeface="+mn-lt"/>
              </a:rPr>
              <a:t>Step </a:t>
            </a:r>
            <a:r>
              <a:rPr lang="es-ES" err="1">
                <a:ea typeface="+mn-lt"/>
                <a:cs typeface="+mn-lt"/>
              </a:rPr>
              <a:t>by</a:t>
            </a:r>
            <a:r>
              <a:rPr lang="es-ES">
                <a:ea typeface="+mn-lt"/>
                <a:cs typeface="+mn-lt"/>
              </a:rPr>
              <a:t> step</a:t>
            </a:r>
          </a:p>
          <a:p>
            <a:pPr lvl="1"/>
            <a:r>
              <a:rPr lang="es-ES" err="1">
                <a:ea typeface="Calibri" panose="020F0502020204030204"/>
                <a:cs typeface="Calibri"/>
              </a:rPr>
              <a:t>Generate</a:t>
            </a:r>
            <a:r>
              <a:rPr lang="es-ES">
                <a:ea typeface="Calibri" panose="020F0502020204030204"/>
                <a:cs typeface="Calibri"/>
              </a:rPr>
              <a:t> a </a:t>
            </a:r>
            <a:r>
              <a:rPr lang="es-ES" err="1">
                <a:ea typeface="Calibri" panose="020F0502020204030204"/>
                <a:cs typeface="Calibri"/>
              </a:rPr>
              <a:t>random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population</a:t>
            </a:r>
            <a:r>
              <a:rPr lang="es-ES">
                <a:ea typeface="Calibri" panose="020F0502020204030204"/>
                <a:cs typeface="Calibri"/>
              </a:rPr>
              <a:t> and test </a:t>
            </a:r>
            <a:r>
              <a:rPr lang="es-ES" err="1">
                <a:ea typeface="Calibri" panose="020F0502020204030204"/>
                <a:cs typeface="Calibri"/>
              </a:rPr>
              <a:t>each</a:t>
            </a:r>
            <a:r>
              <a:rPr lang="es-ES">
                <a:ea typeface="Calibri" panose="020F0502020204030204"/>
                <a:cs typeface="Calibri"/>
              </a:rPr>
              <a:t> individual 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fitness</a:t>
            </a:r>
          </a:p>
          <a:p>
            <a:pPr lvl="1"/>
            <a:r>
              <a:rPr lang="es-ES">
                <a:ea typeface="Calibri" panose="020F0502020204030204"/>
                <a:cs typeface="Calibri"/>
              </a:rPr>
              <a:t>Run </a:t>
            </a:r>
            <a:r>
              <a:rPr lang="es-ES" err="1">
                <a:ea typeface="Calibri" panose="020F0502020204030204"/>
                <a:cs typeface="Calibri"/>
              </a:rPr>
              <a:t>until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converge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run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out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of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computing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power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/time</a:t>
            </a:r>
          </a:p>
          <a:p>
            <a:pPr lvl="2"/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Fitness: </a:t>
            </a:r>
            <a:r>
              <a:rPr lang="es-ES">
                <a:ea typeface="Calibri" panose="020F0502020204030204"/>
                <a:cs typeface="Calibri"/>
              </a:rPr>
              <a:t>Test </a:t>
            </a:r>
            <a:r>
              <a:rPr lang="es-ES" err="1">
                <a:ea typeface="Calibri" panose="020F0502020204030204"/>
                <a:cs typeface="Calibri"/>
              </a:rPr>
              <a:t>your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individuals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>
                <a:ea typeface="Calibri" panose="020F0502020204030204"/>
                <a:cs typeface="Calibri"/>
              </a:rPr>
              <a:t>and 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test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how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fit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each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is</a:t>
            </a:r>
            <a:endParaRPr lang="es-ES">
              <a:solidFill>
                <a:srgbClr val="000000"/>
              </a:solidFill>
              <a:ea typeface="Calibri" panose="020F0502020204030204"/>
              <a:cs typeface="Calibri"/>
            </a:endParaRPr>
          </a:p>
          <a:p>
            <a:pPr lvl="2"/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Selection</a:t>
            </a:r>
            <a:r>
              <a:rPr lang="es-ES">
                <a:ea typeface="Calibri" panose="020F0502020204030204"/>
                <a:cs typeface="Calibri"/>
              </a:rPr>
              <a:t>: </a:t>
            </a:r>
            <a:r>
              <a:rPr lang="es-ES" err="1">
                <a:ea typeface="Calibri" panose="020F0502020204030204"/>
                <a:cs typeface="Calibri"/>
              </a:rPr>
              <a:t>Keep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best</a:t>
            </a:r>
            <a:r>
              <a:rPr lang="es-ES">
                <a:ea typeface="Calibri" panose="020F0502020204030204"/>
                <a:cs typeface="Calibri"/>
              </a:rPr>
              <a:t>, </a:t>
            </a:r>
            <a:r>
              <a:rPr lang="es-ES" err="1">
                <a:ea typeface="Calibri" panose="020F0502020204030204"/>
                <a:cs typeface="Calibri"/>
              </a:rPr>
              <a:t>throw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rest</a:t>
            </a:r>
            <a:endParaRPr lang="es-ES">
              <a:ea typeface="Calibri" panose="020F0502020204030204"/>
              <a:cs typeface="Calibri"/>
            </a:endParaRPr>
          </a:p>
          <a:p>
            <a:pPr lvl="2"/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Crossover</a:t>
            </a:r>
            <a:r>
              <a:rPr lang="es-ES">
                <a:ea typeface="Calibri" panose="020F0502020204030204"/>
                <a:cs typeface="Calibri"/>
              </a:rPr>
              <a:t>: </a:t>
            </a:r>
            <a:r>
              <a:rPr lang="es-ES" err="1">
                <a:ea typeface="Calibri" panose="020F0502020204030204"/>
                <a:cs typeface="Calibri"/>
              </a:rPr>
              <a:t>Randomly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mix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chromosomes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generate</a:t>
            </a:r>
            <a:r>
              <a:rPr lang="es-ES">
                <a:ea typeface="Calibri" panose="020F0502020204030204"/>
                <a:cs typeface="Calibri"/>
              </a:rPr>
              <a:t> new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offspring</a:t>
            </a:r>
            <a:endParaRPr lang="es-ES" b="1">
              <a:solidFill>
                <a:srgbClr val="FF0000"/>
              </a:solidFill>
              <a:ea typeface="Calibri" panose="020F0502020204030204"/>
              <a:cs typeface="Calibri"/>
            </a:endParaRPr>
          </a:p>
          <a:p>
            <a:pPr lvl="2"/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Mutation</a:t>
            </a:r>
            <a:r>
              <a:rPr lang="es-ES">
                <a:ea typeface="Calibri" panose="020F0502020204030204"/>
                <a:cs typeface="Calibri"/>
              </a:rPr>
              <a:t>: </a:t>
            </a:r>
            <a:r>
              <a:rPr lang="es-ES" err="1">
                <a:ea typeface="Calibri" panose="020F0502020204030204"/>
                <a:cs typeface="Calibri"/>
              </a:rPr>
              <a:t>Randomly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change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chromosomes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of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the</a:t>
            </a:r>
            <a:r>
              <a:rPr lang="es-ES" b="1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b="1" err="1">
                <a:solidFill>
                  <a:srgbClr val="FF0000"/>
                </a:solidFill>
                <a:ea typeface="Calibri" panose="020F0502020204030204"/>
                <a:cs typeface="Calibri"/>
              </a:rPr>
              <a:t>offspring</a:t>
            </a:r>
            <a:r>
              <a:rPr lang="es-ES">
                <a:ea typeface="Calibri" panose="020F0502020204030204"/>
                <a:cs typeface="Calibri"/>
              </a:rPr>
              <a:t> a bit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6852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Genetic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Algorithms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specifics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hot-start</a:t>
            </a:r>
            <a:r>
              <a:rPr lang="es-ES" dirty="0">
                <a:ea typeface="Calibri" panose="020F0502020204030204"/>
                <a:cs typeface="Calibri"/>
              </a:rPr>
              <a:t> can </a:t>
            </a:r>
            <a:r>
              <a:rPr lang="es-ES" dirty="0" err="1">
                <a:ea typeface="Calibri" panose="020F0502020204030204"/>
                <a:cs typeface="Calibri"/>
              </a:rPr>
              <a:t>help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There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few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parts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can tune </a:t>
            </a:r>
            <a:r>
              <a:rPr lang="es-ES" dirty="0" err="1">
                <a:ea typeface="Calibri" panose="020F0502020204030204"/>
                <a:cs typeface="Calibri"/>
              </a:rPr>
              <a:t>things</a:t>
            </a:r>
            <a:r>
              <a:rPr lang="es-ES" dirty="0">
                <a:ea typeface="Calibri" panose="020F0502020204030204"/>
                <a:cs typeface="Calibri"/>
              </a:rPr>
              <a:t>: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select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individuals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crossover genes</a:t>
            </a:r>
            <a:endParaRPr lang="es-ES" dirty="0"/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much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mutation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include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can </a:t>
            </a:r>
            <a:r>
              <a:rPr lang="es-ES" dirty="0" err="1">
                <a:ea typeface="Calibri" panose="020F0502020204030204"/>
                <a:cs typeface="Calibri"/>
              </a:rPr>
              <a:t>modify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slightly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give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heuristic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touches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specific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4140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Simulation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drawbacks</a:t>
            </a:r>
            <a:r>
              <a:rPr lang="es-ES">
                <a:cs typeface="Calibri Light"/>
              </a:rPr>
              <a:t> </a:t>
            </a:r>
            <a:endParaRPr lang="es-ES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ea typeface="+mn-lt"/>
                <a:cs typeface="+mn-lt"/>
              </a:rPr>
              <a:t>Garbage</a:t>
            </a:r>
            <a:r>
              <a:rPr lang="es-ES">
                <a:ea typeface="+mn-lt"/>
                <a:cs typeface="+mn-lt"/>
              </a:rPr>
              <a:t> in, </a:t>
            </a:r>
            <a:r>
              <a:rPr lang="es-ES" err="1">
                <a:ea typeface="+mn-lt"/>
                <a:cs typeface="+mn-lt"/>
              </a:rPr>
              <a:t>garbage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out</a:t>
            </a:r>
            <a:endParaRPr lang="en-US" err="1">
              <a:ea typeface="+mn-lt"/>
              <a:cs typeface="+mn-lt"/>
            </a:endParaRPr>
          </a:p>
          <a:p>
            <a:r>
              <a:rPr lang="es-ES" err="1">
                <a:ea typeface="+mn-lt"/>
                <a:cs typeface="+mn-lt"/>
              </a:rPr>
              <a:t>Modeling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still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requires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smart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brains</a:t>
            </a:r>
            <a:endParaRPr lang="es-ES">
              <a:ea typeface="+mn-lt"/>
              <a:cs typeface="+mn-lt"/>
            </a:endParaRPr>
          </a:p>
          <a:p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Computational</a:t>
            </a:r>
            <a:r>
              <a:rPr lang="es-ES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limitations</a:t>
            </a:r>
            <a:r>
              <a:rPr lang="es-ES">
                <a:solidFill>
                  <a:srgbClr val="FF0000"/>
                </a:solidFill>
                <a:ea typeface="Calibri" panose="020F0502020204030204"/>
                <a:cs typeface="Calibri"/>
              </a:rPr>
              <a:t> – </a:t>
            </a:r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You</a:t>
            </a:r>
            <a:r>
              <a:rPr lang="es-ES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can't</a:t>
            </a:r>
            <a:r>
              <a:rPr lang="es-ES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simulate</a:t>
            </a:r>
            <a:r>
              <a:rPr lang="es-ES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everything</a:t>
            </a:r>
            <a:r>
              <a:rPr lang="es-ES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you</a:t>
            </a:r>
            <a:r>
              <a:rPr lang="es-ES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will</a:t>
            </a:r>
            <a:r>
              <a:rPr lang="es-ES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ever</a:t>
            </a:r>
            <a:r>
              <a:rPr lang="es-ES">
                <a:solidFill>
                  <a:srgbClr val="FF0000"/>
                </a:solidFill>
                <a:ea typeface="Calibri" panose="020F0502020204030204"/>
                <a:cs typeface="Calibri"/>
              </a:rPr>
              <a:t> </a:t>
            </a:r>
            <a:r>
              <a:rPr lang="es-ES" err="1">
                <a:solidFill>
                  <a:srgbClr val="FF0000"/>
                </a:solidFill>
                <a:ea typeface="Calibri" panose="020F0502020204030204"/>
                <a:cs typeface="Calibri"/>
              </a:rPr>
              <a:t>want</a:t>
            </a:r>
            <a:endParaRPr lang="en-US" err="1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s-ES" err="1">
                <a:solidFill>
                  <a:srgbClr val="FF0000"/>
                </a:solidFill>
                <a:ea typeface="+mn-lt"/>
                <a:cs typeface="+mn-lt"/>
              </a:rPr>
              <a:t>Searching</a:t>
            </a:r>
            <a:r>
              <a:rPr lang="es-ES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s-ES" err="1">
                <a:solidFill>
                  <a:srgbClr val="FF0000"/>
                </a:solidFill>
                <a:ea typeface="+mn-lt"/>
                <a:cs typeface="+mn-lt"/>
              </a:rPr>
              <a:t>for</a:t>
            </a:r>
            <a:r>
              <a:rPr lang="es-ES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s-ES" err="1">
                <a:solidFill>
                  <a:srgbClr val="FF0000"/>
                </a:solidFill>
                <a:ea typeface="+mn-lt"/>
                <a:cs typeface="+mn-lt"/>
              </a:rPr>
              <a:t>optimal</a:t>
            </a:r>
            <a:r>
              <a:rPr lang="es-ES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s-ES" err="1">
                <a:solidFill>
                  <a:srgbClr val="FF0000"/>
                </a:solidFill>
                <a:ea typeface="+mn-lt"/>
                <a:cs typeface="+mn-lt"/>
              </a:rPr>
              <a:t>solutions</a:t>
            </a:r>
            <a:r>
              <a:rPr lang="es-ES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s-ES" err="1">
                <a:solidFill>
                  <a:srgbClr val="FF0000"/>
                </a:solidFill>
                <a:ea typeface="+mn-lt"/>
                <a:cs typeface="+mn-lt"/>
              </a:rPr>
              <a:t>is</a:t>
            </a:r>
            <a:r>
              <a:rPr lang="es-ES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s-ES" err="1">
                <a:solidFill>
                  <a:srgbClr val="FF0000"/>
                </a:solidFill>
                <a:ea typeface="+mn-lt"/>
                <a:cs typeface="+mn-lt"/>
              </a:rPr>
              <a:t>not</a:t>
            </a:r>
            <a:r>
              <a:rPr lang="es-ES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s-ES" err="1">
                <a:solidFill>
                  <a:srgbClr val="FF0000"/>
                </a:solidFill>
                <a:ea typeface="+mn-lt"/>
                <a:cs typeface="+mn-lt"/>
              </a:rPr>
              <a:t>easy</a:t>
            </a:r>
            <a:endParaRPr lang="es-ES" err="1">
              <a:solidFill>
                <a:srgbClr val="FF0000"/>
              </a:solidFill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6690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Real-</a:t>
            </a:r>
            <a:r>
              <a:rPr lang="es-ES" err="1">
                <a:cs typeface="Calibri Light"/>
              </a:rPr>
              <a:t>life</a:t>
            </a:r>
            <a:r>
              <a:rPr lang="es-ES">
                <a:cs typeface="Calibri Light"/>
              </a:rPr>
              <a:t> </a:t>
            </a:r>
            <a:r>
              <a:rPr lang="es-ES" err="1">
                <a:cs typeface="Calibri Light"/>
              </a:rPr>
              <a:t>stoppers</a:t>
            </a:r>
            <a:endParaRPr lang="es-ES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ea typeface="+mn-lt"/>
                <a:cs typeface="+mn-lt"/>
              </a:rPr>
              <a:t>Ignorance</a:t>
            </a:r>
          </a:p>
          <a:p>
            <a:r>
              <a:rPr lang="es-ES">
                <a:ea typeface="+mn-lt"/>
                <a:cs typeface="+mn-lt"/>
              </a:rPr>
              <a:t>"</a:t>
            </a:r>
            <a:r>
              <a:rPr lang="es-ES" err="1">
                <a:ea typeface="+mn-lt"/>
                <a:cs typeface="+mn-lt"/>
              </a:rPr>
              <a:t>We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don't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have</a:t>
            </a:r>
            <a:r>
              <a:rPr lang="es-ES">
                <a:ea typeface="+mn-lt"/>
                <a:cs typeface="+mn-lt"/>
              </a:rPr>
              <a:t> data."</a:t>
            </a:r>
            <a:endParaRPr lang="en-US">
              <a:ea typeface="+mn-lt"/>
              <a:cs typeface="+mn-lt"/>
            </a:endParaRPr>
          </a:p>
          <a:p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"</a:t>
            </a:r>
            <a:r>
              <a:rPr lang="es-ES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We</a:t>
            </a:r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s-ES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can't</a:t>
            </a:r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s-ES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afford</a:t>
            </a:r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XXX€ </a:t>
            </a:r>
            <a:r>
              <a:rPr lang="es-ES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to</a:t>
            </a:r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s-ES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pay</a:t>
            </a:r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s-ES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someone</a:t>
            </a:r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s-ES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to</a:t>
            </a:r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s-ES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build</a:t>
            </a:r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a </a:t>
            </a:r>
            <a:r>
              <a:rPr lang="es-ES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simulation</a:t>
            </a:r>
            <a:r>
              <a:rPr lang="es-E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."</a:t>
            </a:r>
          </a:p>
          <a:p>
            <a:r>
              <a:rPr lang="es-ES">
                <a:ea typeface="Calibri" panose="020F0502020204030204"/>
                <a:cs typeface="Calibri"/>
              </a:rPr>
              <a:t>"</a:t>
            </a:r>
            <a:r>
              <a:rPr lang="es-ES" err="1">
                <a:ea typeface="Calibri" panose="020F0502020204030204"/>
                <a:cs typeface="Calibri"/>
              </a:rPr>
              <a:t>We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can't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afford</a:t>
            </a:r>
            <a:r>
              <a:rPr lang="es-ES">
                <a:ea typeface="Calibri" panose="020F0502020204030204"/>
                <a:cs typeface="Calibri"/>
              </a:rPr>
              <a:t> XXX€ in </a:t>
            </a:r>
            <a:r>
              <a:rPr lang="es-ES" err="1">
                <a:ea typeface="Calibri" panose="020F0502020204030204"/>
                <a:cs typeface="Calibri"/>
              </a:rPr>
              <a:t>infrastructure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to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keep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model</a:t>
            </a:r>
            <a:r>
              <a:rPr lang="es-ES">
                <a:ea typeface="Calibri" panose="020F0502020204030204"/>
                <a:cs typeface="Calibri"/>
              </a:rPr>
              <a:t> running </a:t>
            </a:r>
            <a:r>
              <a:rPr lang="es-ES" err="1">
                <a:ea typeface="Calibri" panose="020F0502020204030204"/>
                <a:cs typeface="Calibri"/>
              </a:rPr>
              <a:t>over</a:t>
            </a:r>
            <a:r>
              <a:rPr lang="es-ES">
                <a:ea typeface="Calibri" panose="020F0502020204030204"/>
                <a:cs typeface="Calibri"/>
              </a:rPr>
              <a:t> time."</a:t>
            </a:r>
          </a:p>
          <a:p>
            <a:r>
              <a:rPr lang="es-ES">
                <a:ea typeface="Calibri" panose="020F0502020204030204"/>
                <a:cs typeface="Calibri"/>
              </a:rPr>
              <a:t>"I </a:t>
            </a:r>
            <a:r>
              <a:rPr lang="es-ES" err="1">
                <a:ea typeface="Calibri" panose="020F0502020204030204"/>
                <a:cs typeface="Calibri"/>
              </a:rPr>
              <a:t>don't</a:t>
            </a:r>
            <a:r>
              <a:rPr lang="es-ES">
                <a:ea typeface="Calibri" panose="020F0502020204030204"/>
                <a:cs typeface="Calibri"/>
              </a:rPr>
              <a:t> trust </a:t>
            </a:r>
            <a:r>
              <a:rPr lang="es-ES" err="1">
                <a:ea typeface="Calibri" panose="020F0502020204030204"/>
                <a:cs typeface="Calibri"/>
              </a:rPr>
              <a:t>the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results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of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your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simulation</a:t>
            </a:r>
            <a:r>
              <a:rPr lang="es-ES">
                <a:ea typeface="Calibri" panose="020F0502020204030204"/>
                <a:cs typeface="Calibri"/>
              </a:rPr>
              <a:t>."</a:t>
            </a:r>
          </a:p>
          <a:p>
            <a:r>
              <a:rPr lang="es-ES">
                <a:ea typeface="Calibri" panose="020F0502020204030204"/>
                <a:cs typeface="Calibri"/>
              </a:rPr>
              <a:t>"</a:t>
            </a:r>
            <a:r>
              <a:rPr lang="es-ES" err="1">
                <a:ea typeface="Calibri" panose="020F0502020204030204"/>
                <a:cs typeface="Calibri"/>
              </a:rPr>
              <a:t>What</a:t>
            </a:r>
            <a:r>
              <a:rPr lang="es-ES">
                <a:ea typeface="Calibri" panose="020F0502020204030204"/>
                <a:cs typeface="Calibri"/>
              </a:rPr>
              <a:t> do </a:t>
            </a:r>
            <a:r>
              <a:rPr lang="es-ES" err="1">
                <a:ea typeface="Calibri" panose="020F0502020204030204"/>
                <a:cs typeface="Calibri"/>
              </a:rPr>
              <a:t>you</a:t>
            </a:r>
            <a:r>
              <a:rPr lang="es-ES">
                <a:ea typeface="Calibri" panose="020F0502020204030204"/>
                <a:cs typeface="Calibri"/>
              </a:rPr>
              <a:t> mean </a:t>
            </a:r>
            <a:r>
              <a:rPr lang="es-ES" err="1">
                <a:ea typeface="Calibri" panose="020F0502020204030204"/>
                <a:cs typeface="Calibri"/>
              </a:rPr>
              <a:t>this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is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not</a:t>
            </a:r>
            <a:r>
              <a:rPr lang="es-ES">
                <a:ea typeface="Calibri" panose="020F0502020204030204"/>
                <a:cs typeface="Calibri"/>
              </a:rPr>
              <a:t> </a:t>
            </a:r>
            <a:r>
              <a:rPr lang="es-ES" err="1">
                <a:ea typeface="Calibri" panose="020F0502020204030204"/>
                <a:cs typeface="Calibri"/>
              </a:rPr>
              <a:t>best</a:t>
            </a:r>
            <a:r>
              <a:rPr lang="es-ES">
                <a:ea typeface="Calibri" panose="020F0502020204030204"/>
                <a:cs typeface="Calibri"/>
              </a:rPr>
              <a:t> solution?!?!"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2085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err="1">
                <a:cs typeface="Calibri"/>
              </a:rPr>
              <a:t>Finish</a:t>
            </a:r>
            <a:r>
              <a:rPr lang="es-ES">
                <a:cs typeface="Calibri"/>
              </a:rPr>
              <a:t> case 1</a:t>
            </a:r>
          </a:p>
          <a:p>
            <a:r>
              <a:rPr lang="es-ES">
                <a:cs typeface="Calibri"/>
              </a:rPr>
              <a:t>(</a:t>
            </a:r>
            <a:r>
              <a:rPr lang="es-ES" err="1">
                <a:cs typeface="Calibri"/>
              </a:rPr>
              <a:t>Optional</a:t>
            </a:r>
            <a:r>
              <a:rPr lang="es-ES">
                <a:cs typeface="Calibri"/>
              </a:rPr>
              <a:t>) </a:t>
            </a:r>
            <a:r>
              <a:rPr lang="es-ES" err="1">
                <a:cs typeface="Calibri"/>
              </a:rPr>
              <a:t>Review</a:t>
            </a:r>
            <a:r>
              <a:rPr lang="es-ES">
                <a:cs typeface="Calibri"/>
              </a:rPr>
              <a:t> </a:t>
            </a:r>
            <a:r>
              <a:rPr lang="es-ES">
                <a:cs typeface="Calibri"/>
                <a:hlinkClick r:id="rId2"/>
              </a:rPr>
              <a:t>Gurobi's Modeling Basics</a:t>
            </a:r>
          </a:p>
        </p:txBody>
      </p:sp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18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Lecture 5</vt:lpstr>
      <vt:lpstr>Today</vt:lpstr>
      <vt:lpstr>What is it?</vt:lpstr>
      <vt:lpstr>Isn't that just optimization?</vt:lpstr>
      <vt:lpstr>Simulation-based optimization</vt:lpstr>
      <vt:lpstr>Possible optimization algorithms</vt:lpstr>
      <vt:lpstr>Possible optimization algorithms</vt:lpstr>
      <vt:lpstr>Random search</vt:lpstr>
      <vt:lpstr>Heuristics</vt:lpstr>
      <vt:lpstr>Heuristics - Example</vt:lpstr>
      <vt:lpstr>Metaheuristics</vt:lpstr>
      <vt:lpstr>Metaheuristics Example – Genetic Algorithms</vt:lpstr>
      <vt:lpstr>Examples</vt:lpstr>
      <vt:lpstr>Genetic Algorithms in genetical terms</vt:lpstr>
      <vt:lpstr>Genetic Algorithms specifics</vt:lpstr>
      <vt:lpstr>Simulation drawbacks </vt:lpstr>
      <vt:lpstr>Real-life stoppers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23</cp:revision>
  <dcterms:created xsi:type="dcterms:W3CDTF">2022-04-19T18:19:05Z</dcterms:created>
  <dcterms:modified xsi:type="dcterms:W3CDTF">2022-06-12T21:29:58Z</dcterms:modified>
</cp:coreProperties>
</file>